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373" r:id="rId3"/>
    <p:sldId id="374" r:id="rId4"/>
    <p:sldId id="375" r:id="rId5"/>
    <p:sldId id="376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34" r:id="rId15"/>
    <p:sldId id="385" r:id="rId16"/>
    <p:sldId id="386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1" r:id="rId31"/>
    <p:sldId id="402" r:id="rId32"/>
    <p:sldId id="403" r:id="rId33"/>
    <p:sldId id="404" r:id="rId34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33CC"/>
    <a:srgbClr val="FF00FF"/>
    <a:srgbClr val="99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88707" autoAdjust="0"/>
  </p:normalViewPr>
  <p:slideViewPr>
    <p:cSldViewPr>
      <p:cViewPr varScale="1">
        <p:scale>
          <a:sx n="113" d="100"/>
          <a:sy n="113" d="100"/>
        </p:scale>
        <p:origin x="215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A72E4E37-AAA3-4CE3-8930-03EFC8C3FE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082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46A1C-605A-4F71-9B45-EC2BBBA85DA6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Continuous</a:t>
            </a:r>
            <a:r>
              <a:rPr lang="en-US" baseline="0" dirty="0"/>
              <a:t> </a:t>
            </a:r>
            <a:r>
              <a:rPr lang="en-US" baseline="0" dirty="0" err="1"/>
              <a:t>Combinatorics</a:t>
            </a:r>
            <a:r>
              <a:rPr lang="en-US" baseline="0" dirty="0"/>
              <a:t> – emerging area.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</a:t>
            </a:r>
            <a:r>
              <a:rPr lang="en-US" dirty="0" err="1"/>
              <a:t>hypergraphs</a:t>
            </a:r>
            <a:r>
              <a:rPr lang="en-US" dirty="0"/>
              <a:t>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E4E37-AAA3-4CE3-8930-03EFC8C3FE5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55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</a:t>
            </a:r>
            <a:r>
              <a:rPr lang="en-US" baseline="0" dirty="0"/>
              <a:t> geometric theory.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E4E37-AAA3-4CE3-8930-03EFC8C3FE5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2E4E37-AAA3-4CE3-8930-03EFC8C3FE58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437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6EEA8-0090-4F01-91ED-26857294F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3D1391-9C06-4894-91C4-3ADACE4E4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DDBA8-DB09-45FD-9C3A-3CC92F2BD7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46D7A-E31F-4859-8DBC-2CBFCF0C0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C7D5A-8976-4661-B385-0315D9381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A600D-4CF6-4193-B694-AAC676B24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00415-01B2-4AE1-A774-4981CADC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8C6B6-98B5-4122-9A91-5CA0A25D8B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6F6CA-7C36-4A8B-89CE-CFB6E4B5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23A0A-FC44-48E1-B657-FE1DDB2C9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4F18A-0E70-4457-86FB-FEB2977090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F837C76-FCD9-47F4-B4D0-683749874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24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36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43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46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53.xml"/><Relationship Id="rId7" Type="http://schemas.openxmlformats.org/officeDocument/2006/relationships/image" Target="../media/image52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4.xml"/><Relationship Id="rId9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5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14313" y="2958314"/>
            <a:ext cx="8713787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800" dirty="0"/>
              <a:t>Alexander </a:t>
            </a:r>
            <a:r>
              <a:rPr lang="en-US" sz="2800" dirty="0" err="1"/>
              <a:t>Razborov</a:t>
            </a:r>
            <a:endParaRPr lang="en-US" sz="2800" dirty="0"/>
          </a:p>
          <a:p>
            <a:pPr algn="ctr">
              <a:spcBef>
                <a:spcPct val="20000"/>
              </a:spcBef>
            </a:pPr>
            <a:r>
              <a:rPr lang="en-US" sz="2400" dirty="0">
                <a:solidFill>
                  <a:srgbClr val="FF0000"/>
                </a:solidFill>
              </a:rPr>
              <a:t>University of  Chicago</a:t>
            </a:r>
          </a:p>
          <a:p>
            <a:pPr algn="ctr">
              <a:spcBef>
                <a:spcPct val="20000"/>
              </a:spcBef>
            </a:pPr>
            <a:r>
              <a:rPr lang="en-US" sz="2400" dirty="0" err="1">
                <a:solidFill>
                  <a:srgbClr val="FF0000"/>
                </a:solidFill>
              </a:rPr>
              <a:t>Steklov</a:t>
            </a:r>
            <a:r>
              <a:rPr lang="en-US" sz="2400" dirty="0">
                <a:solidFill>
                  <a:srgbClr val="FF0000"/>
                </a:solidFill>
              </a:rPr>
              <a:t> Mathematical Institute</a:t>
            </a:r>
          </a:p>
          <a:p>
            <a:pPr algn="ctr">
              <a:spcBef>
                <a:spcPct val="20000"/>
              </a:spcBef>
            </a:pPr>
            <a:endParaRPr lang="en-US" sz="2400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400" dirty="0"/>
              <a:t>joint work with Leonardo </a:t>
            </a:r>
            <a:r>
              <a:rPr lang="en-US" sz="2400" dirty="0" err="1"/>
              <a:t>Coregliano</a:t>
            </a:r>
            <a:endParaRPr lang="en-US" sz="2400" dirty="0"/>
          </a:p>
          <a:p>
            <a:pPr algn="ctr">
              <a:spcBef>
                <a:spcPct val="20000"/>
              </a:spcBef>
            </a:pPr>
            <a:r>
              <a:rPr lang="en-US" sz="2400" dirty="0"/>
              <a:t>  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srgbClr val="FFCC00"/>
                </a:solidFill>
              </a:rPr>
              <a:t>“Randomness, Information and Complexity”, Moscow, June 13,  2019</a:t>
            </a:r>
            <a:endParaRPr lang="ru-RU" sz="2000" dirty="0">
              <a:solidFill>
                <a:srgbClr val="FFCC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4313" y="791143"/>
            <a:ext cx="8713787" cy="1376028"/>
          </a:xfrm>
          <a:prstGeom prst="rect">
            <a:avLst/>
          </a:prstGeom>
          <a:solidFill>
            <a:srgbClr val="FFFF99">
              <a:alpha val="61176"/>
            </a:srgbClr>
          </a:solidFill>
          <a:ln w="9525">
            <a:noFill/>
            <a:miter lim="800000"/>
            <a:headEnd/>
            <a:tailEnd/>
          </a:ln>
        </p:spPr>
        <p:txBody>
          <a:bodyPr wrap="square" lIns="36000" tIns="10800" rIns="36000" bIns="10800" anchorCtr="1">
            <a:spAutoFit/>
          </a:bodyPr>
          <a:lstStyle/>
          <a:p>
            <a:pPr algn="ctr"/>
            <a:r>
              <a:rPr lang="en-US" sz="4400" b="1" dirty="0">
                <a:solidFill>
                  <a:srgbClr val="3333CC"/>
                </a:solidFill>
                <a:latin typeface="Comic Sans MS" pitchFamily="66" charset="0"/>
              </a:rPr>
              <a:t>Semantic Limits of Dense Combinatorial Objects</a:t>
            </a:r>
            <a:endParaRPr lang="ru-RU" sz="4400" b="1" dirty="0">
              <a:solidFill>
                <a:srgbClr val="3333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8132" y="152534"/>
            <a:ext cx="6767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Our work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009013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 </a:t>
            </a:r>
            <a:r>
              <a:rPr lang="en-US" sz="2400" dirty="0"/>
              <a:t>attempt</a:t>
            </a:r>
            <a:r>
              <a:rPr lang="en-US" sz="2800" dirty="0"/>
              <a:t> at developing a language to reconcile  both ``worlds’’, geometric and algebraic. Earlier attempts: </a:t>
            </a:r>
            <a:r>
              <a:rPr lang="en-US" sz="2800" dirty="0">
                <a:solidFill>
                  <a:srgbClr val="996633"/>
                </a:solidFill>
              </a:rPr>
              <a:t>[Austin 08; </a:t>
            </a:r>
            <a:r>
              <a:rPr lang="en-US" sz="2800" dirty="0" err="1">
                <a:solidFill>
                  <a:srgbClr val="996633"/>
                </a:solidFill>
              </a:rPr>
              <a:t>Aroskar</a:t>
            </a:r>
            <a:r>
              <a:rPr lang="en-US" sz="2800" dirty="0">
                <a:solidFill>
                  <a:srgbClr val="996633"/>
                </a:solidFill>
              </a:rPr>
              <a:t> Cummings 14].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550483"/>
            <a:ext cx="77048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Graph Limits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Flag Algebras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Exchangeable Arrays </a:t>
            </a:r>
            <a:r>
              <a:rPr lang="en-US" sz="2400" dirty="0">
                <a:solidFill>
                  <a:srgbClr val="996633"/>
                </a:solidFill>
              </a:rPr>
              <a:t>[Aldous 85; </a:t>
            </a:r>
            <a:r>
              <a:rPr lang="en-US" sz="2400" dirty="0" err="1">
                <a:solidFill>
                  <a:srgbClr val="996633"/>
                </a:solidFill>
              </a:rPr>
              <a:t>Kallenberg</a:t>
            </a:r>
            <a:r>
              <a:rPr lang="en-US" sz="2400" dirty="0">
                <a:solidFill>
                  <a:srgbClr val="996633"/>
                </a:solidFill>
              </a:rPr>
              <a:t> 05; </a:t>
            </a:r>
            <a:r>
              <a:rPr lang="en-US" sz="2400" u="sng" dirty="0">
                <a:solidFill>
                  <a:srgbClr val="996633"/>
                </a:solidFill>
              </a:rPr>
              <a:t>Austin 08</a:t>
            </a:r>
            <a:r>
              <a:rPr lang="en-US" sz="2400" dirty="0">
                <a:solidFill>
                  <a:srgbClr val="996633"/>
                </a:solidFill>
              </a:rPr>
              <a:t>]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Quasi-Randomness </a:t>
            </a:r>
            <a:r>
              <a:rPr lang="en-US" sz="2400" dirty="0">
                <a:solidFill>
                  <a:srgbClr val="996633"/>
                </a:solidFill>
              </a:rPr>
              <a:t>[Thomason 87; Chung Graham Wilson 89; Chung Graham 91]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Hypergraphons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96633"/>
                </a:solidFill>
              </a:rPr>
              <a:t>[</a:t>
            </a:r>
            <a:r>
              <a:rPr lang="en-US" sz="2400" dirty="0" err="1">
                <a:solidFill>
                  <a:srgbClr val="996633"/>
                </a:solidFill>
              </a:rPr>
              <a:t>Elek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Szegedy</a:t>
            </a:r>
            <a:r>
              <a:rPr lang="en-US" sz="2400" dirty="0">
                <a:solidFill>
                  <a:srgbClr val="996633"/>
                </a:solidFill>
              </a:rPr>
              <a:t> 12]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Digraphons</a:t>
            </a:r>
            <a:r>
              <a:rPr lang="en-US" sz="2400" dirty="0">
                <a:solidFill>
                  <a:srgbClr val="996633"/>
                </a:solidFill>
              </a:rPr>
              <a:t> [</a:t>
            </a:r>
            <a:r>
              <a:rPr lang="en-US" sz="2400" dirty="0" err="1">
                <a:solidFill>
                  <a:srgbClr val="996633"/>
                </a:solidFill>
              </a:rPr>
              <a:t>Diaconis</a:t>
            </a:r>
            <a:r>
              <a:rPr lang="en-US" sz="2400" dirty="0">
                <a:solidFill>
                  <a:srgbClr val="996633"/>
                </a:solidFill>
              </a:rPr>
              <a:t> Janson 08]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Permutons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996633"/>
                </a:solidFill>
              </a:rPr>
              <a:t>[</a:t>
            </a:r>
            <a:r>
              <a:rPr lang="en-US" sz="2400" dirty="0" err="1">
                <a:solidFill>
                  <a:srgbClr val="996633"/>
                </a:solidFill>
              </a:rPr>
              <a:t>Hoppen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Kohayakawa</a:t>
            </a:r>
            <a:r>
              <a:rPr lang="en-US" sz="2400" dirty="0">
                <a:solidFill>
                  <a:srgbClr val="996633"/>
                </a:solidFill>
              </a:rPr>
              <a:t> Moreira </a:t>
            </a:r>
            <a:r>
              <a:rPr lang="en-US" sz="2400" dirty="0" err="1">
                <a:solidFill>
                  <a:srgbClr val="996633"/>
                </a:solidFill>
              </a:rPr>
              <a:t>Rath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Sampaio</a:t>
            </a:r>
            <a:r>
              <a:rPr lang="en-US" sz="2400" dirty="0">
                <a:solidFill>
                  <a:srgbClr val="996633"/>
                </a:solidFill>
              </a:rPr>
              <a:t> 13]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Removal Lemmas</a:t>
            </a:r>
            <a:r>
              <a:rPr lang="en-US" sz="2400" dirty="0">
                <a:solidFill>
                  <a:srgbClr val="996633"/>
                </a:solidFill>
              </a:rPr>
              <a:t> [Austin Tao 10; </a:t>
            </a:r>
            <a:r>
              <a:rPr lang="en-US" sz="2400" dirty="0" err="1">
                <a:solidFill>
                  <a:srgbClr val="996633"/>
                </a:solidFill>
              </a:rPr>
              <a:t>Petrov</a:t>
            </a:r>
            <a:r>
              <a:rPr lang="en-US" sz="2400" dirty="0">
                <a:solidFill>
                  <a:srgbClr val="996633"/>
                </a:solidFill>
              </a:rPr>
              <a:t> 13]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587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19555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Bits of Logic</a:t>
            </a:r>
          </a:p>
          <a:p>
            <a:pPr lvl="0" algn="ctr"/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(identical to flag algebras)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497" y="2362549"/>
            <a:ext cx="8388966" cy="8786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668" y="3760794"/>
            <a:ext cx="8388609" cy="131169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5559953"/>
            <a:ext cx="8208912" cy="79583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856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83476"/>
            <a:ext cx="87484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Examples</a:t>
            </a:r>
            <a:r>
              <a:rPr lang="en-US" sz="2800" dirty="0"/>
              <a:t>: graphs, bi-partite graphs (with explicit</a:t>
            </a:r>
          </a:p>
          <a:p>
            <a:r>
              <a:rPr lang="en-US" sz="2800" dirty="0"/>
              <a:t>partition or without), hypergraphs, digraphs, tournaments, multi-graphs, edge or vertex colored graphs, orders, partial orders, equivalence relations.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382834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Examples: </a:t>
            </a:r>
            <a:r>
              <a:rPr lang="en-US" sz="2800" dirty="0">
                <a:solidFill>
                  <a:srgbClr val="3333CC"/>
                </a:solidFill>
              </a:rPr>
              <a:t>extremal combinatorics</a:t>
            </a:r>
            <a:r>
              <a:rPr lang="en-US" sz="2800" dirty="0"/>
              <a:t>. All of the above plus forbidden configurations, induced or not.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5120417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Examples: </a:t>
            </a:r>
            <a:r>
              <a:rPr lang="en-US" sz="2800" dirty="0">
                <a:solidFill>
                  <a:srgbClr val="3333CC"/>
                </a:solidFill>
              </a:rPr>
              <a:t>mix and match </a:t>
            </a:r>
            <a:r>
              <a:rPr lang="en-US" sz="2800" dirty="0"/>
              <a:t>(and maybe add additional axioms). </a:t>
            </a:r>
            <a:r>
              <a:rPr lang="en-US" sz="2800" dirty="0" err="1"/>
              <a:t>Cntd</a:t>
            </a:r>
            <a:r>
              <a:rPr lang="en-US" sz="2800" dirty="0"/>
              <a:t>. on the next slide.  </a:t>
            </a:r>
          </a:p>
        </p:txBody>
      </p:sp>
    </p:spTree>
    <p:extLst>
      <p:ext uri="{BB962C8B-B14F-4D97-AF65-F5344CB8AC3E}">
        <p14:creationId xmlns:p14="http://schemas.microsoft.com/office/powerpoint/2010/main" val="29942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857" y="404664"/>
            <a:ext cx="7781235" cy="521581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5801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1259632" y="132378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5344" y="62539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203848" y="6037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051720" y="19970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04665" y="1988753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13" idx="6"/>
            <a:endCxn id="14" idx="3"/>
          </p:cNvCxnSpPr>
          <p:nvPr/>
        </p:nvCxnSpPr>
        <p:spPr>
          <a:xfrm flipV="1">
            <a:off x="1475656" y="809785"/>
            <a:ext cx="531324" cy="62200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4" idx="4"/>
            <a:endCxn id="16" idx="0"/>
          </p:cNvCxnSpPr>
          <p:nvPr/>
        </p:nvCxnSpPr>
        <p:spPr>
          <a:xfrm>
            <a:off x="2083356" y="841421"/>
            <a:ext cx="76376" cy="115558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3" idx="5"/>
          </p:cNvCxnSpPr>
          <p:nvPr/>
        </p:nvCxnSpPr>
        <p:spPr>
          <a:xfrm flipH="1" flipV="1">
            <a:off x="1444020" y="1508168"/>
            <a:ext cx="684256" cy="5456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7" idx="0"/>
            <a:endCxn id="15" idx="4"/>
          </p:cNvCxnSpPr>
          <p:nvPr/>
        </p:nvCxnSpPr>
        <p:spPr>
          <a:xfrm flipH="1" flipV="1">
            <a:off x="3311860" y="819724"/>
            <a:ext cx="817" cy="1169029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04306" y="130811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96394" y="26064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491880" y="51165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051720" y="21878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91880" y="1853745"/>
            <a:ext cx="479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4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4306" y="675708"/>
            <a:ext cx="7564231" cy="1593359"/>
            <a:chOff x="1004306" y="1824789"/>
            <a:chExt cx="7564231" cy="1593359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1004306" y="1916832"/>
              <a:ext cx="3351670" cy="1493065"/>
            </a:xfrm>
            <a:prstGeom prst="line">
              <a:avLst/>
            </a:prstGeom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1156706" y="1824789"/>
              <a:ext cx="3199270" cy="1593359"/>
            </a:xfrm>
            <a:prstGeom prst="line">
              <a:avLst/>
            </a:prstGeom>
            <a:ln w="63500">
              <a:solidFill>
                <a:srgbClr val="33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0032" y="2024844"/>
              <a:ext cx="3708505" cy="134591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71" y="3318853"/>
            <a:ext cx="8370535" cy="8301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069" y="4851402"/>
            <a:ext cx="84433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Cryptomorphic</a:t>
            </a:r>
            <a:r>
              <a:rPr lang="en-US" sz="2800" dirty="0"/>
              <a:t> to </a:t>
            </a:r>
            <a:r>
              <a:rPr lang="en-US" sz="2800" dirty="0" err="1">
                <a:solidFill>
                  <a:srgbClr val="3333CC"/>
                </a:solidFill>
              </a:rPr>
              <a:t>permutons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Hoppen</a:t>
            </a:r>
            <a:r>
              <a:rPr lang="en-US" sz="2800" dirty="0">
                <a:solidFill>
                  <a:srgbClr val="996633"/>
                </a:solidFill>
              </a:rPr>
              <a:t> </a:t>
            </a:r>
            <a:r>
              <a:rPr lang="en-US" sz="2800" dirty="0" err="1">
                <a:solidFill>
                  <a:srgbClr val="996633"/>
                </a:solidFill>
              </a:rPr>
              <a:t>Kohayakawa</a:t>
            </a:r>
            <a:r>
              <a:rPr lang="en-US" sz="2800" dirty="0">
                <a:solidFill>
                  <a:srgbClr val="996633"/>
                </a:solidFill>
              </a:rPr>
              <a:t> </a:t>
            </a:r>
          </a:p>
          <a:p>
            <a:r>
              <a:rPr lang="en-US" sz="2800" dirty="0">
                <a:solidFill>
                  <a:srgbClr val="996633"/>
                </a:solidFill>
              </a:rPr>
              <a:t>Moreira </a:t>
            </a:r>
            <a:r>
              <a:rPr lang="en-US" sz="2800" dirty="0" err="1">
                <a:solidFill>
                  <a:srgbClr val="996633"/>
                </a:solidFill>
              </a:rPr>
              <a:t>Sampaio</a:t>
            </a:r>
            <a:r>
              <a:rPr lang="en-US" sz="2800" dirty="0">
                <a:solidFill>
                  <a:srgbClr val="996633"/>
                </a:solidFill>
              </a:rPr>
              <a:t> 13] </a:t>
            </a:r>
            <a:r>
              <a:rPr lang="en-US" sz="2800" dirty="0"/>
              <a:t>(details time permitting).</a:t>
            </a:r>
          </a:p>
        </p:txBody>
      </p:sp>
    </p:spTree>
    <p:extLst>
      <p:ext uri="{BB962C8B-B14F-4D97-AF65-F5344CB8AC3E}">
        <p14:creationId xmlns:p14="http://schemas.microsoft.com/office/powerpoint/2010/main" val="11577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507486"/>
            <a:ext cx="80648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(Open) Interpretations</a:t>
            </a:r>
          </a:p>
          <a:p>
            <a:pPr lvl="0" algn="ctr"/>
            <a:r>
              <a:rPr lang="en-US" sz="3200" dirty="0">
                <a:solidFill>
                  <a:srgbClr val="3333CC"/>
                </a:solidFill>
                <a:latin typeface="Comic Sans MS" pitchFamily="66" charset="0"/>
              </a:rPr>
              <a:t>(very briefly)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  </a:t>
            </a:r>
          </a:p>
        </p:txBody>
      </p:sp>
      <p:pic>
        <p:nvPicPr>
          <p:cNvPr id="15" name="Picture 1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11" y="2060848"/>
            <a:ext cx="7920233" cy="167909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78" y="4142041"/>
            <a:ext cx="8556595" cy="83854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887" y="5500972"/>
            <a:ext cx="7921236" cy="84954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5392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496944" cy="394733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262800" y="1556792"/>
            <a:ext cx="8043499" cy="3419298"/>
            <a:chOff x="262800" y="1556792"/>
            <a:chExt cx="8043499" cy="3419298"/>
          </a:xfrm>
        </p:grpSpPr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2800" y="1556792"/>
              <a:ext cx="7981607" cy="128189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37" name="Group 36"/>
            <p:cNvGrpSpPr/>
            <p:nvPr/>
          </p:nvGrpSpPr>
          <p:grpSpPr>
            <a:xfrm>
              <a:off x="899592" y="3490186"/>
              <a:ext cx="7406707" cy="1485904"/>
              <a:chOff x="899592" y="3490186"/>
              <a:chExt cx="7406707" cy="1485904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899592" y="3490186"/>
                <a:ext cx="3452679" cy="1485904"/>
                <a:chOff x="800924" y="3490186"/>
                <a:chExt cx="3452679" cy="1485904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800924" y="3490186"/>
                  <a:ext cx="3452679" cy="1485904"/>
                  <a:chOff x="800924" y="3753490"/>
                  <a:chExt cx="3452679" cy="1485904"/>
                </a:xfrm>
              </p:grpSpPr>
              <p:grpSp>
                <p:nvGrpSpPr>
                  <p:cNvPr id="7" name="Group 6"/>
                  <p:cNvGrpSpPr/>
                  <p:nvPr/>
                </p:nvGrpSpPr>
                <p:grpSpPr>
                  <a:xfrm>
                    <a:off x="800924" y="4038790"/>
                    <a:ext cx="3452679" cy="457652"/>
                    <a:chOff x="3160825" y="4226657"/>
                    <a:chExt cx="4000528" cy="435077"/>
                  </a:xfrm>
                </p:grpSpPr>
                <p:sp>
                  <p:nvSpPr>
                    <p:cNvPr id="14" name="TextBox 13"/>
                    <p:cNvSpPr txBox="1"/>
                    <p:nvPr/>
                  </p:nvSpPr>
                  <p:spPr bwMode="auto">
                    <a:xfrm>
                      <a:off x="4019671" y="4226657"/>
                      <a:ext cx="162629" cy="36952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2400" i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10" name="Straight Connector 9"/>
                    <p:cNvCxnSpPr/>
                    <p:nvPr/>
                  </p:nvCxnSpPr>
                  <p:spPr>
                    <a:xfrm>
                      <a:off x="3160825" y="4661734"/>
                      <a:ext cx="4000528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Arc 19"/>
                  <p:cNvSpPr/>
                  <p:nvPr/>
                </p:nvSpPr>
                <p:spPr bwMode="auto">
                  <a:xfrm>
                    <a:off x="1529999" y="3753490"/>
                    <a:ext cx="1714512" cy="1485904"/>
                  </a:xfrm>
                  <a:prstGeom prst="arc">
                    <a:avLst>
                      <a:gd name="adj1" fmla="val 10916872"/>
                      <a:gd name="adj2" fmla="val 18252"/>
                    </a:avLst>
                  </a:prstGeom>
                  <a:ln w="25400">
                    <a:solidFill>
                      <a:srgbClr val="FF5050"/>
                    </a:solidFill>
                    <a:headEnd type="oval" w="lg" len="lg"/>
                    <a:tailEnd type="triangle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2" name="TextBox 21"/>
                <p:cNvSpPr txBox="1"/>
                <p:nvPr/>
              </p:nvSpPr>
              <p:spPr>
                <a:xfrm>
                  <a:off x="1547664" y="4437112"/>
                  <a:ext cx="17668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Non-edge</a:t>
                  </a: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4853620" y="3490186"/>
                <a:ext cx="3452679" cy="1485904"/>
                <a:chOff x="800924" y="3490186"/>
                <a:chExt cx="3452679" cy="1485904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800924" y="3490186"/>
                  <a:ext cx="3452679" cy="1485904"/>
                  <a:chOff x="800924" y="3753490"/>
                  <a:chExt cx="3452679" cy="1485904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800924" y="4038790"/>
                    <a:ext cx="3452679" cy="457652"/>
                    <a:chOff x="3160825" y="4226657"/>
                    <a:chExt cx="4000528" cy="435077"/>
                  </a:xfrm>
                </p:grpSpPr>
                <p:sp>
                  <p:nvSpPr>
                    <p:cNvPr id="29" name="TextBox 28"/>
                    <p:cNvSpPr txBox="1"/>
                    <p:nvPr/>
                  </p:nvSpPr>
                  <p:spPr bwMode="auto">
                    <a:xfrm>
                      <a:off x="4019671" y="4226657"/>
                      <a:ext cx="162629" cy="36952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endParaRPr lang="en-US" sz="2400" i="1" dirty="0">
                        <a:solidFill>
                          <a:srgbClr val="FF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>
                      <a:off x="3160825" y="4661734"/>
                      <a:ext cx="4000528" cy="0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  <a:headEnd type="oval"/>
                      <a:tailEnd type="oval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" name="Arc 27"/>
                  <p:cNvSpPr/>
                  <p:nvPr/>
                </p:nvSpPr>
                <p:spPr bwMode="auto">
                  <a:xfrm>
                    <a:off x="1529999" y="3753490"/>
                    <a:ext cx="1714512" cy="1485904"/>
                  </a:xfrm>
                  <a:prstGeom prst="arc">
                    <a:avLst>
                      <a:gd name="adj1" fmla="val 10680213"/>
                      <a:gd name="adj2" fmla="val 18252"/>
                    </a:avLst>
                  </a:prstGeom>
                  <a:ln w="25400">
                    <a:solidFill>
                      <a:srgbClr val="3333CC"/>
                    </a:solidFill>
                    <a:headEnd type="triangle" w="lg" len="lg"/>
                    <a:tailEnd type="oval" w="lg" len="lg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6" name="TextBox 25"/>
                <p:cNvSpPr txBox="1"/>
                <p:nvPr/>
              </p:nvSpPr>
              <p:spPr>
                <a:xfrm>
                  <a:off x="1932820" y="4437112"/>
                  <a:ext cx="102463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Edge</a:t>
                  </a:r>
                </a:p>
              </p:txBody>
            </p:sp>
          </p:grpSp>
        </p:grpSp>
      </p:grpSp>
      <p:pic>
        <p:nvPicPr>
          <p:cNvPr id="36" name="Picture 3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267" y="5404048"/>
            <a:ext cx="8743278" cy="97733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671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3" y="404664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Step I. </a:t>
            </a:r>
            <a:r>
              <a:rPr lang="en-US" sz="4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4000" dirty="0" err="1">
                <a:solidFill>
                  <a:srgbClr val="3333CC"/>
                </a:solidFill>
                <a:latin typeface="Comic Sans MS" pitchFamily="66" charset="0"/>
              </a:rPr>
              <a:t>ons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 (Peons) </a:t>
            </a:r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953" y="1340768"/>
            <a:ext cx="7633431" cy="13363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130" y="2924944"/>
            <a:ext cx="7659254" cy="36758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774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352" y="718015"/>
            <a:ext cx="7726032" cy="23909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6" y="3827001"/>
            <a:ext cx="8464836" cy="10717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5616764"/>
            <a:ext cx="4241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 symmetries assumed!</a:t>
            </a:r>
          </a:p>
        </p:txBody>
      </p:sp>
    </p:spTree>
    <p:extLst>
      <p:ext uri="{BB962C8B-B14F-4D97-AF65-F5344CB8AC3E}">
        <p14:creationId xmlns:p14="http://schemas.microsoft.com/office/powerpoint/2010/main" val="279027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260648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Step II. Euclidean structures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984" y="2573408"/>
            <a:ext cx="8201448" cy="24335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220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5547" y="449399"/>
            <a:ext cx="68729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3333CC"/>
                </a:solidFill>
                <a:latin typeface="Comic Sans MS" pitchFamily="66" charset="0"/>
              </a:rPr>
              <a:t>Graphons</a:t>
            </a:r>
            <a:endParaRPr lang="en-US" sz="4800" dirty="0">
              <a:solidFill>
                <a:srgbClr val="3333CC"/>
              </a:solidFill>
              <a:latin typeface="Comic Sans MS" pitchFamily="66" charset="0"/>
            </a:endParaRPr>
          </a:p>
          <a:p>
            <a:pPr algn="ctr"/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Lov</a:t>
            </a:r>
            <a:r>
              <a:rPr lang="el-GR" sz="2800" dirty="0">
                <a:solidFill>
                  <a:srgbClr val="996633"/>
                </a:solidFill>
              </a:rPr>
              <a:t>á</a:t>
            </a:r>
            <a:r>
              <a:rPr lang="en-US" sz="2800" dirty="0" err="1">
                <a:solidFill>
                  <a:srgbClr val="996633"/>
                </a:solidFill>
              </a:rPr>
              <a:t>sz</a:t>
            </a:r>
            <a:r>
              <a:rPr lang="en-US" sz="2800" dirty="0">
                <a:solidFill>
                  <a:srgbClr val="996633"/>
                </a:solidFill>
              </a:rPr>
              <a:t> </a:t>
            </a:r>
            <a:r>
              <a:rPr lang="en-US" sz="2800" dirty="0" err="1">
                <a:solidFill>
                  <a:srgbClr val="996633"/>
                </a:solidFill>
              </a:rPr>
              <a:t>B.Szegedy</a:t>
            </a:r>
            <a:r>
              <a:rPr lang="en-US" sz="2800" dirty="0">
                <a:solidFill>
                  <a:srgbClr val="996633"/>
                </a:solidFill>
              </a:rPr>
              <a:t>  06]</a:t>
            </a:r>
            <a:endParaRPr lang="en-US" sz="28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299895" y="3133301"/>
            <a:ext cx="4544211" cy="2302683"/>
            <a:chOff x="3160825" y="3583715"/>
            <a:chExt cx="4000528" cy="1843094"/>
          </a:xfrm>
        </p:grpSpPr>
        <p:grpSp>
          <p:nvGrpSpPr>
            <p:cNvPr id="7" name="Group 6"/>
            <p:cNvGrpSpPr/>
            <p:nvPr/>
          </p:nvGrpSpPr>
          <p:grpSpPr bwMode="auto">
            <a:xfrm>
              <a:off x="3566785" y="3583715"/>
              <a:ext cx="3190198" cy="1843094"/>
              <a:chOff x="3547610" y="1428736"/>
              <a:chExt cx="3190198" cy="1843094"/>
            </a:xfrm>
          </p:grpSpPr>
          <p:sp>
            <p:nvSpPr>
              <p:cNvPr id="11" name="Arc 10"/>
              <p:cNvSpPr/>
              <p:nvPr/>
            </p:nvSpPr>
            <p:spPr bwMode="auto">
              <a:xfrm>
                <a:off x="4286248" y="1785926"/>
                <a:ext cx="1714512" cy="1485904"/>
              </a:xfrm>
              <a:prstGeom prst="arc">
                <a:avLst>
                  <a:gd name="adj1" fmla="val 10916872"/>
                  <a:gd name="adj2" fmla="val 21440682"/>
                </a:avLst>
              </a:prstGeom>
              <a:ln w="254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 bwMode="auto">
              <a:xfrm>
                <a:off x="6000760" y="2071678"/>
                <a:ext cx="320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 bwMode="auto">
              <a:xfrm>
                <a:off x="4000496" y="2071678"/>
                <a:ext cx="3209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</a:p>
            </p:txBody>
          </p:sp>
          <p:pic>
            <p:nvPicPr>
              <p:cNvPr id="14" name="Picture 13" descr="TP_tmp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3" cstate="print"/>
              <a:stretch>
                <a:fillRect/>
              </a:stretch>
            </p:blipFill>
            <p:spPr bwMode="auto">
              <a:xfrm>
                <a:off x="3547610" y="1428736"/>
                <a:ext cx="3190198" cy="253966"/>
              </a:xfrm>
              <a:prstGeom prst="rect">
                <a:avLst/>
              </a:prstGeom>
              <a:noFill/>
              <a:ln/>
              <a:effectLst/>
            </p:spPr>
          </p:pic>
        </p:grpSp>
        <p:grpSp>
          <p:nvGrpSpPr>
            <p:cNvPr id="8" name="Group 7"/>
            <p:cNvGrpSpPr/>
            <p:nvPr/>
          </p:nvGrpSpPr>
          <p:grpSpPr>
            <a:xfrm>
              <a:off x="3160825" y="4661734"/>
              <a:ext cx="4000528" cy="737534"/>
              <a:chOff x="2571736" y="2428868"/>
              <a:chExt cx="4000528" cy="737534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571736" y="2428868"/>
                <a:ext cx="4000528" cy="0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3891365" y="2643182"/>
                <a:ext cx="1361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Ω</a:t>
                </a:r>
                <a:r>
                  <a:rPr lang="en-US" sz="2800" dirty="0">
                    <a:solidFill>
                      <a:srgbClr val="FF00FF"/>
                    </a:solidFill>
                    <a:latin typeface="Times New Roman" pitchFamily="18" charset="0"/>
                    <a:cs typeface="Times New Roman" pitchFamily="18" charset="0"/>
                  </a:rPr>
                  <a:t>=[0,1]</a:t>
                </a:r>
              </a:p>
            </p:txBody>
          </p:sp>
        </p:grpSp>
      </p:grpSp>
      <p:sp>
        <p:nvSpPr>
          <p:cNvPr id="15" name="TextBox 14"/>
          <p:cNvSpPr txBox="1"/>
          <p:nvPr/>
        </p:nvSpPr>
        <p:spPr>
          <a:xfrm>
            <a:off x="1597789" y="2160682"/>
            <a:ext cx="60462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Weighted  </a:t>
            </a:r>
            <a:r>
              <a:rPr lang="en-US" sz="2800" dirty="0"/>
              <a:t>measurable ``graph’’ on </a:t>
            </a:r>
            <a:r>
              <a:rPr lang="el-GR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280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394" y="5714092"/>
            <a:ext cx="7189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Cryptomorphic</a:t>
            </a:r>
            <a:r>
              <a:rPr lang="en-US" sz="2800" dirty="0"/>
              <a:t> to its set of ``moments’’ </a:t>
            </a:r>
            <a:r>
              <a:rPr lang="el-GR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800" i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06617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69182"/>
            <a:ext cx="80648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Step III. </a:t>
            </a:r>
            <a:r>
              <a:rPr lang="en-US" sz="4000" b="1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-</a:t>
            </a:r>
            <a:r>
              <a:rPr lang="en-US" sz="4000" dirty="0" err="1">
                <a:solidFill>
                  <a:srgbClr val="3333CC"/>
                </a:solidFill>
                <a:latin typeface="Comic Sans MS" pitchFamily="66" charset="0"/>
              </a:rPr>
              <a:t>ons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 (</a:t>
            </a:r>
            <a:r>
              <a:rPr lang="en-US" sz="4000" dirty="0" err="1">
                <a:solidFill>
                  <a:srgbClr val="3333CC"/>
                </a:solidFill>
                <a:latin typeface="Comic Sans MS" pitchFamily="66" charset="0"/>
              </a:rPr>
              <a:t>Theons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) </a:t>
            </a: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0" y="2046250"/>
            <a:ext cx="7878373" cy="218561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01043"/>
            <a:ext cx="7488832" cy="128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0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2" y="332656"/>
            <a:ext cx="8367961" cy="16562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95536" y="2420888"/>
            <a:ext cx="8368623" cy="3835055"/>
            <a:chOff x="529545" y="2420888"/>
            <a:chExt cx="8368623" cy="3835055"/>
          </a:xfrm>
        </p:grpSpPr>
        <p:sp>
          <p:nvSpPr>
            <p:cNvPr id="10" name="Rectangle 9"/>
            <p:cNvSpPr/>
            <p:nvPr/>
          </p:nvSpPr>
          <p:spPr>
            <a:xfrm>
              <a:off x="681409" y="2420888"/>
              <a:ext cx="806489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3200" dirty="0">
                  <a:solidFill>
                    <a:srgbClr val="3333CC"/>
                  </a:solidFill>
                  <a:latin typeface="Comic Sans MS" pitchFamily="66" charset="0"/>
                </a:rPr>
                <a:t>Moving information around </a:t>
              </a:r>
            </a:p>
          </p:txBody>
        </p:sp>
        <p:pic>
          <p:nvPicPr>
            <p:cNvPr id="19" name="Picture 18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9545" y="3380851"/>
              <a:ext cx="8368623" cy="287509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5728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135" y="2492896"/>
            <a:ext cx="8360362" cy="24628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136" y="1210165"/>
            <a:ext cx="8170373" cy="7647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663051"/>
            <a:ext cx="6535901" cy="44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044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984" y="2274839"/>
            <a:ext cx="806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How do you prove the existence of various -</a:t>
            </a:r>
            <a:r>
              <a:rPr lang="en-US" sz="2800" dirty="0" err="1"/>
              <a:t>ons</a:t>
            </a:r>
            <a:r>
              <a:rPr lang="en-US" sz="2800" dirty="0"/>
              <a:t> in general? Three schools of thought.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3704646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 </a:t>
            </a:r>
            <a:r>
              <a:rPr lang="en-US" sz="2800" dirty="0" err="1"/>
              <a:t>Szemeredi’s</a:t>
            </a:r>
            <a:r>
              <a:rPr lang="en-US" sz="2800" dirty="0"/>
              <a:t> regularity lemma </a:t>
            </a:r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Lov</a:t>
            </a:r>
            <a:r>
              <a:rPr lang="el-GR" sz="2800" dirty="0">
                <a:solidFill>
                  <a:srgbClr val="996633"/>
                </a:solidFill>
              </a:rPr>
              <a:t>á</a:t>
            </a:r>
            <a:r>
              <a:rPr lang="en-US" sz="2800" dirty="0" err="1">
                <a:solidFill>
                  <a:srgbClr val="996633"/>
                </a:solidFill>
              </a:rPr>
              <a:t>sz</a:t>
            </a:r>
            <a:r>
              <a:rPr lang="en-US" sz="2800" dirty="0">
                <a:solidFill>
                  <a:srgbClr val="996633"/>
                </a:solidFill>
              </a:rPr>
              <a:t>  </a:t>
            </a:r>
            <a:r>
              <a:rPr lang="en-US" sz="2800" dirty="0" err="1">
                <a:solidFill>
                  <a:srgbClr val="996633"/>
                </a:solidFill>
              </a:rPr>
              <a:t>Szegedy</a:t>
            </a:r>
            <a:r>
              <a:rPr lang="en-US" sz="2800" dirty="0">
                <a:solidFill>
                  <a:srgbClr val="996633"/>
                </a:solidFill>
              </a:rPr>
              <a:t> 06] 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99663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 err="1"/>
              <a:t>Ultraproducts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Elek</a:t>
            </a:r>
            <a:r>
              <a:rPr lang="en-US" sz="2800" dirty="0">
                <a:solidFill>
                  <a:srgbClr val="996633"/>
                </a:solidFill>
              </a:rPr>
              <a:t>  </a:t>
            </a:r>
            <a:r>
              <a:rPr lang="en-US" sz="2800" dirty="0" err="1">
                <a:solidFill>
                  <a:srgbClr val="996633"/>
                </a:solidFill>
              </a:rPr>
              <a:t>Szegedy</a:t>
            </a:r>
            <a:r>
              <a:rPr lang="en-US" sz="2800" dirty="0">
                <a:solidFill>
                  <a:srgbClr val="996633"/>
                </a:solidFill>
              </a:rPr>
              <a:t> 06]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>
              <a:solidFill>
                <a:srgbClr val="996633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Exchangeable arrays </a:t>
            </a:r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Diaconis</a:t>
            </a:r>
            <a:r>
              <a:rPr lang="en-US" sz="2800" dirty="0">
                <a:solidFill>
                  <a:srgbClr val="996633"/>
                </a:solidFill>
              </a:rPr>
              <a:t> Janson 08]</a:t>
            </a:r>
            <a:endParaRPr lang="en-US" sz="2800" dirty="0"/>
          </a:p>
        </p:txBody>
      </p:sp>
      <p:pic>
        <p:nvPicPr>
          <p:cNvPr id="5" name="Picture 3" descr="C:\Users\Alexander\AppData\Local\Microsoft\Windows\INetCache\IE\XH6R1X3V\Checkbox-blue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22497"/>
            <a:ext cx="1224136" cy="81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500" y="475700"/>
            <a:ext cx="8208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Step IV. Existence and uniqueness </a:t>
            </a:r>
          </a:p>
        </p:txBody>
      </p:sp>
    </p:spTree>
    <p:extLst>
      <p:ext uri="{BB962C8B-B14F-4D97-AF65-F5344CB8AC3E}">
        <p14:creationId xmlns:p14="http://schemas.microsoft.com/office/powerpoint/2010/main" val="31301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384680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Uniqueness </a:t>
            </a:r>
            <a:r>
              <a:rPr lang="en-US" sz="2800" dirty="0"/>
              <a:t>turns out to be more subtle than in </a:t>
            </a:r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Elek</a:t>
            </a:r>
            <a:r>
              <a:rPr lang="en-US" sz="2800" dirty="0">
                <a:solidFill>
                  <a:srgbClr val="996633"/>
                </a:solidFill>
              </a:rPr>
              <a:t>  </a:t>
            </a:r>
            <a:r>
              <a:rPr lang="en-US" sz="2800" dirty="0" err="1">
                <a:solidFill>
                  <a:srgbClr val="996633"/>
                </a:solidFill>
              </a:rPr>
              <a:t>Szegedy</a:t>
            </a:r>
            <a:r>
              <a:rPr lang="en-US" sz="2800" dirty="0">
                <a:solidFill>
                  <a:srgbClr val="996633"/>
                </a:solidFill>
              </a:rPr>
              <a:t> 06] </a:t>
            </a:r>
            <a:r>
              <a:rPr lang="en-US" sz="2800" dirty="0"/>
              <a:t>since we have to combine predicates of different arities. Two-stepped approach.</a:t>
            </a: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050" y="2564904"/>
            <a:ext cx="8201406" cy="38714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3969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28" y="188640"/>
            <a:ext cx="8208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Further topics, I. </a:t>
            </a:r>
          </a:p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Euclidean removal lemmas 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1693886"/>
            <a:ext cx="5112575" cy="15060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108" y="3747435"/>
            <a:ext cx="7993760" cy="220008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260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212" y="238907"/>
            <a:ext cx="8280059" cy="86917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8916" y="1484784"/>
            <a:ext cx="8713564" cy="316047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30" y="5013176"/>
            <a:ext cx="8354642" cy="139462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324722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86" y="332657"/>
            <a:ext cx="8496943" cy="10047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86" y="1772816"/>
            <a:ext cx="8675847" cy="260506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855" y="5095993"/>
            <a:ext cx="8696454" cy="135391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100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1483"/>
            <a:ext cx="8748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proof looks simple but it is absolutely </a:t>
            </a:r>
            <a:r>
              <a:rPr lang="en-US" sz="2800" dirty="0">
                <a:solidFill>
                  <a:srgbClr val="FF0000"/>
                </a:solidFill>
              </a:rPr>
              <a:t>non-constructive</a:t>
            </a:r>
            <a:r>
              <a:rPr lang="en-US" sz="2800" dirty="0"/>
              <a:t> and uses Axiom of Choice.  The resulting strong </a:t>
            </a:r>
            <a:r>
              <a:rPr 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–on is not even </a:t>
            </a:r>
            <a:r>
              <a:rPr lang="en-US" sz="2800" dirty="0" err="1">
                <a:latin typeface="+mn-lt"/>
                <a:cs typeface="Times New Roman" panose="02020603050405020304" pitchFamily="18" charset="0"/>
              </a:rPr>
              <a:t>Borel</a:t>
            </a:r>
            <a:r>
              <a:rPr 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 bwMode="auto">
          <a:xfrm>
            <a:off x="325644" y="1988840"/>
            <a:ext cx="8570916" cy="4324172"/>
            <a:chOff x="325644" y="1988840"/>
            <a:chExt cx="8570916" cy="4324172"/>
          </a:xfrm>
        </p:grpSpPr>
        <p:sp>
          <p:nvSpPr>
            <p:cNvPr id="4" name="Rectangle 3"/>
            <p:cNvSpPr/>
            <p:nvPr/>
          </p:nvSpPr>
          <p:spPr bwMode="auto">
            <a:xfrm>
              <a:off x="506643" y="1988840"/>
              <a:ext cx="820892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4000" dirty="0">
                  <a:solidFill>
                    <a:srgbClr val="3333CC"/>
                  </a:solidFill>
                  <a:latin typeface="Comic Sans MS" pitchFamily="66" charset="0"/>
                </a:rPr>
                <a:t>Constructive proofs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5644" y="3068960"/>
              <a:ext cx="8570916" cy="324405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6621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263" y="1075412"/>
            <a:ext cx="87992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Question. </a:t>
            </a:r>
            <a:r>
              <a:rPr lang="en-US" sz="2800" dirty="0"/>
              <a:t>Is a constructive proof possible for arbitrary </a:t>
            </a:r>
          </a:p>
          <a:p>
            <a:r>
              <a:rPr lang="en-US" sz="2800" dirty="0"/>
              <a:t>theories?  Or is the possibility to repair weak </a:t>
            </a:r>
            <a:r>
              <a:rPr lang="en-US" sz="2800" dirty="0" err="1"/>
              <a:t>theons</a:t>
            </a:r>
            <a:r>
              <a:rPr lang="en-US" sz="2800" dirty="0"/>
              <a:t> </a:t>
            </a:r>
          </a:p>
          <a:p>
            <a:r>
              <a:rPr lang="en-US" sz="2800" dirty="0"/>
              <a:t>to actual models </a:t>
            </a:r>
            <a:r>
              <a:rPr lang="en-US" sz="2800" dirty="0">
                <a:solidFill>
                  <a:srgbClr val="FF0000"/>
                </a:solidFill>
              </a:rPr>
              <a:t>equivalent </a:t>
            </a:r>
            <a:r>
              <a:rPr lang="en-US" sz="2800" dirty="0"/>
              <a:t>to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Axiom of Choice? </a:t>
            </a:r>
          </a:p>
          <a:p>
            <a:endParaRPr lang="en-US" sz="2800" dirty="0"/>
          </a:p>
          <a:p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Lov</a:t>
            </a:r>
            <a:r>
              <a:rPr lang="el-GR" sz="2800" dirty="0">
                <a:solidFill>
                  <a:srgbClr val="996633"/>
                </a:solidFill>
              </a:rPr>
              <a:t>á</a:t>
            </a:r>
            <a:r>
              <a:rPr lang="en-US" sz="2800" dirty="0" err="1">
                <a:solidFill>
                  <a:srgbClr val="996633"/>
                </a:solidFill>
              </a:rPr>
              <a:t>sz</a:t>
            </a:r>
            <a:r>
              <a:rPr lang="en-US" sz="2800" dirty="0">
                <a:solidFill>
                  <a:srgbClr val="996633"/>
                </a:solidFill>
              </a:rPr>
              <a:t> ?] </a:t>
            </a:r>
            <a:r>
              <a:rPr lang="en-US" sz="2800" dirty="0"/>
              <a:t>The theory of graphs with forbidden </a:t>
            </a:r>
          </a:p>
          <a:p>
            <a:r>
              <a:rPr lang="en-US" sz="2800" dirty="0">
                <a:solidFill>
                  <a:srgbClr val="3333CC"/>
                </a:solidFill>
              </a:rPr>
              <a:t>induced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dirty="0"/>
              <a:t>copies of</a:t>
            </a:r>
            <a:r>
              <a:rPr lang="en-US" sz="2800" dirty="0">
                <a:solidFill>
                  <a:srgbClr val="3333CC"/>
                </a:solidFill>
              </a:rPr>
              <a:t> </a:t>
            </a:r>
            <a:r>
              <a:rPr lang="en-US" sz="2800" i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/>
              <a:t>.</a:t>
            </a:r>
            <a:endParaRPr lang="en-US" sz="2800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63" y="4828480"/>
            <a:ext cx="7922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Question</a:t>
            </a:r>
            <a:r>
              <a:rPr lang="en-US" sz="2800" dirty="0"/>
              <a:t>. Connections to</a:t>
            </a:r>
            <a:r>
              <a:rPr lang="en-US" sz="2800" dirty="0">
                <a:solidFill>
                  <a:srgbClr val="92D050"/>
                </a:solidFill>
              </a:rPr>
              <a:t> </a:t>
            </a:r>
            <a:r>
              <a:rPr lang="en-US" sz="2800" dirty="0">
                <a:solidFill>
                  <a:srgbClr val="3333CC"/>
                </a:solidFill>
              </a:rPr>
              <a:t>finite</a:t>
            </a:r>
            <a:r>
              <a:rPr lang="en-US" sz="2800" dirty="0"/>
              <a:t> induced removal </a:t>
            </a:r>
          </a:p>
          <a:p>
            <a:r>
              <a:rPr lang="en-US" sz="2800" dirty="0"/>
              <a:t>lemmas in the style of (say) </a:t>
            </a:r>
            <a:r>
              <a:rPr lang="en-US" sz="2800" dirty="0">
                <a:solidFill>
                  <a:srgbClr val="996633"/>
                </a:solidFill>
              </a:rPr>
              <a:t>[Austin Tao 10].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485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23529" y="260563"/>
            <a:ext cx="8550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dirty="0"/>
              <a:t>is a fixed template,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G </a:t>
            </a:r>
            <a:r>
              <a:rPr lang="en-US" sz="2800" dirty="0"/>
              <a:t>a large graph. 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  <a:r>
              <a:rPr lang="en-US" sz="2800" i="1" dirty="0" err="1">
                <a:solidFill>
                  <a:srgbClr val="FF00FF"/>
                </a:solidFill>
                <a:latin typeface="Times New Roman" pitchFamily="18" charset="0"/>
              </a:rPr>
              <a:t>t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</a:rPr>
              <a:t>hom</a:t>
            </a:r>
            <a:r>
              <a:rPr lang="en-US" sz="2800" dirty="0">
                <a:solidFill>
                  <a:srgbClr val="FF00FF"/>
                </a:solidFill>
              </a:rPr>
              <a:t>(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 dirty="0">
                <a:solidFill>
                  <a:srgbClr val="FF00FF"/>
                </a:solidFill>
              </a:rPr>
              <a:t>,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G</a:t>
            </a:r>
            <a:r>
              <a:rPr lang="en-US" sz="2800" dirty="0">
                <a:solidFill>
                  <a:srgbClr val="FF00FF"/>
                </a:solidFill>
              </a:rPr>
              <a:t>) </a:t>
            </a:r>
            <a:r>
              <a:rPr lang="en-US" sz="2800" dirty="0"/>
              <a:t>–</a:t>
            </a:r>
            <a:r>
              <a:rPr lang="en-US" sz="2800" dirty="0">
                <a:solidFill>
                  <a:srgbClr val="FF00FF"/>
                </a:solidFill>
              </a:rPr>
              <a:t> </a:t>
            </a:r>
          </a:p>
          <a:p>
            <a:r>
              <a:rPr lang="en-US" sz="2800" i="1" dirty="0"/>
              <a:t>homomorphism density: </a:t>
            </a:r>
            <a:endParaRPr lang="en-US" i="1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716" y="1628800"/>
            <a:ext cx="5755765" cy="95571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4" y="2978949"/>
            <a:ext cx="81916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Variants (always densities):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Injective</a:t>
            </a:r>
            <a:r>
              <a:rPr lang="en-US" sz="2800" dirty="0"/>
              <a:t> </a:t>
            </a:r>
            <a:r>
              <a:rPr lang="en-US" sz="2800" dirty="0" err="1"/>
              <a:t>homomorphisms</a:t>
            </a:r>
            <a:r>
              <a:rPr lang="en-US" sz="2800" dirty="0"/>
              <a:t>  </a:t>
            </a:r>
            <a:r>
              <a:rPr lang="en-US" sz="2800" i="1" dirty="0" err="1">
                <a:solidFill>
                  <a:srgbClr val="FF00FF"/>
                </a:solidFill>
                <a:latin typeface="Times New Roman" pitchFamily="18" charset="0"/>
              </a:rPr>
              <a:t>t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</a:rPr>
              <a:t>inj</a:t>
            </a:r>
            <a:r>
              <a:rPr lang="en-US" sz="2800" dirty="0">
                <a:solidFill>
                  <a:srgbClr val="FF00FF"/>
                </a:solidFill>
              </a:rPr>
              <a:t>(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 dirty="0">
                <a:solidFill>
                  <a:srgbClr val="FF00FF"/>
                </a:solidFill>
              </a:rPr>
              <a:t>,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G</a:t>
            </a:r>
            <a:r>
              <a:rPr lang="en-US" sz="2800" dirty="0">
                <a:solidFill>
                  <a:srgbClr val="FF00FF"/>
                </a:solidFill>
              </a:rPr>
              <a:t>)</a:t>
            </a:r>
            <a:r>
              <a:rPr lang="en-US" sz="2800" dirty="0"/>
              <a:t>, almost the </a:t>
            </a:r>
          </a:p>
          <a:p>
            <a:r>
              <a:rPr lang="en-US" sz="2800" dirty="0"/>
              <a:t>same since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G </a:t>
            </a:r>
            <a:r>
              <a:rPr lang="en-US" sz="2800" dirty="0"/>
              <a:t>is large; 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Induced </a:t>
            </a:r>
            <a:r>
              <a:rPr lang="en-US" sz="2800" dirty="0" err="1"/>
              <a:t>embeddings</a:t>
            </a:r>
            <a:r>
              <a:rPr lang="en-US" sz="2800" dirty="0"/>
              <a:t>  </a:t>
            </a:r>
            <a:r>
              <a:rPr lang="en-US" sz="2800" i="1" dirty="0" err="1">
                <a:solidFill>
                  <a:srgbClr val="FF00FF"/>
                </a:solidFill>
                <a:latin typeface="Times New Roman" pitchFamily="18" charset="0"/>
              </a:rPr>
              <a:t>t</a:t>
            </a:r>
            <a:r>
              <a:rPr lang="en-US" sz="2800" baseline="-25000" dirty="0" err="1">
                <a:solidFill>
                  <a:srgbClr val="FF00FF"/>
                </a:solidFill>
                <a:latin typeface="Times New Roman" pitchFamily="18" charset="0"/>
              </a:rPr>
              <a:t>ind</a:t>
            </a:r>
            <a:r>
              <a:rPr lang="en-US" sz="2800" dirty="0">
                <a:solidFill>
                  <a:srgbClr val="FF00FF"/>
                </a:solidFill>
              </a:rPr>
              <a:t>(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 dirty="0">
                <a:solidFill>
                  <a:srgbClr val="FF00FF"/>
                </a:solidFill>
              </a:rPr>
              <a:t>,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G</a:t>
            </a:r>
            <a:r>
              <a:rPr lang="en-US" sz="2800" dirty="0">
                <a:solidFill>
                  <a:srgbClr val="FF00FF"/>
                </a:solidFill>
              </a:rPr>
              <a:t>)</a:t>
            </a:r>
            <a:r>
              <a:rPr lang="en-US" sz="2800" dirty="0"/>
              <a:t>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Induced copies 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p</a:t>
            </a:r>
            <a:r>
              <a:rPr lang="en-US" sz="2800" dirty="0">
                <a:solidFill>
                  <a:srgbClr val="FF00FF"/>
                </a:solidFill>
              </a:rPr>
              <a:t>(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H</a:t>
            </a:r>
            <a:r>
              <a:rPr lang="en-US" sz="2800" dirty="0">
                <a:solidFill>
                  <a:srgbClr val="FF00FF"/>
                </a:solidFill>
              </a:rPr>
              <a:t>,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</a:rPr>
              <a:t>G</a:t>
            </a:r>
            <a:r>
              <a:rPr lang="en-US" sz="2800" dirty="0">
                <a:solidFill>
                  <a:srgbClr val="FF00FF"/>
                </a:solidFill>
              </a:rPr>
              <a:t>)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168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44624"/>
            <a:ext cx="87849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Further topics, II. </a:t>
            </a:r>
          </a:p>
          <a:p>
            <a:pPr lvl="0" algn="ctr"/>
            <a:r>
              <a:rPr lang="en-US" sz="2800" dirty="0" err="1">
                <a:solidFill>
                  <a:srgbClr val="3333CC"/>
                </a:solidFill>
                <a:latin typeface="Comic Sans MS" pitchFamily="66" charset="0"/>
              </a:rPr>
              <a:t>Permutons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rgbClr val="996633"/>
                </a:solidFill>
              </a:rPr>
              <a:t>[</a:t>
            </a:r>
            <a:r>
              <a:rPr lang="en-US" sz="2400" dirty="0" err="1">
                <a:solidFill>
                  <a:srgbClr val="996633"/>
                </a:solidFill>
              </a:rPr>
              <a:t>Hoppen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Kohayakawa</a:t>
            </a:r>
            <a:r>
              <a:rPr lang="en-US" sz="2400" dirty="0">
                <a:solidFill>
                  <a:srgbClr val="996633"/>
                </a:solidFill>
              </a:rPr>
              <a:t> Moreira </a:t>
            </a:r>
            <a:r>
              <a:rPr lang="en-US" sz="2400" dirty="0" err="1">
                <a:solidFill>
                  <a:srgbClr val="996633"/>
                </a:solidFill>
              </a:rPr>
              <a:t>Rath</a:t>
            </a:r>
            <a:r>
              <a:rPr lang="en-US" sz="2400" dirty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Sampaio</a:t>
            </a:r>
            <a:r>
              <a:rPr lang="en-US" sz="2400" dirty="0">
                <a:solidFill>
                  <a:srgbClr val="996633"/>
                </a:solidFill>
              </a:rPr>
              <a:t> 13]</a:t>
            </a:r>
          </a:p>
          <a:p>
            <a:pPr lvl="0" algn="ctr"/>
            <a:r>
              <a:rPr lang="en-US" sz="2800" dirty="0" err="1">
                <a:solidFill>
                  <a:srgbClr val="3333CC"/>
                </a:solidFill>
              </a:rPr>
              <a:t>Posetons</a:t>
            </a:r>
            <a:r>
              <a:rPr lang="en-US" sz="2400" dirty="0">
                <a:solidFill>
                  <a:srgbClr val="996633"/>
                </a:solidFill>
              </a:rPr>
              <a:t>  </a:t>
            </a:r>
            <a:r>
              <a:rPr lang="en-US" sz="2400" dirty="0">
                <a:solidFill>
                  <a:srgbClr val="996633"/>
                </a:solidFill>
                <a:latin typeface="Comic Sans MS" pitchFamily="66" charset="0"/>
              </a:rPr>
              <a:t>[Janson 11] </a:t>
            </a:r>
            <a:r>
              <a:rPr lang="en-US" sz="2800" dirty="0">
                <a:solidFill>
                  <a:srgbClr val="3333CC"/>
                </a:solidFill>
                <a:latin typeface="Comic Sans MS" pitchFamily="66" charset="0"/>
              </a:rPr>
              <a:t>Limits of interval graphs </a:t>
            </a:r>
            <a:r>
              <a:rPr lang="en-US" sz="2400" dirty="0">
                <a:solidFill>
                  <a:srgbClr val="99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solidFill>
                  <a:srgbClr val="99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Diaconis</a:t>
            </a:r>
            <a:r>
              <a:rPr lang="en-US" sz="2400" dirty="0">
                <a:solidFill>
                  <a:srgbClr val="99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Holmes Janson 13] </a:t>
            </a: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57" y="2229838"/>
            <a:ext cx="7777222" cy="12175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2714612" y="4077072"/>
            <a:ext cx="2649476" cy="1800200"/>
            <a:chOff x="2714612" y="4077072"/>
            <a:chExt cx="2649476" cy="1800200"/>
          </a:xfrm>
        </p:grpSpPr>
        <p:sp>
          <p:nvSpPr>
            <p:cNvPr id="18" name="Oval 17"/>
            <p:cNvSpPr/>
            <p:nvPr/>
          </p:nvSpPr>
          <p:spPr>
            <a:xfrm>
              <a:off x="3597258" y="5230841"/>
              <a:ext cx="108012" cy="1355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4031940" y="4077072"/>
              <a:ext cx="108012" cy="1355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680012" y="4581128"/>
              <a:ext cx="108012" cy="1355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112060" y="5669668"/>
              <a:ext cx="108012" cy="13559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98926" y="422108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66878" y="5354052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79046" y="5210036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6998" y="4777988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14612" y="4653136"/>
              <a:ext cx="4892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44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σ</a:t>
              </a:r>
              <a:endParaRPr lang="en-US" sz="44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03848" y="3501008"/>
            <a:ext cx="4287110" cy="3043500"/>
            <a:chOff x="3203848" y="3501008"/>
            <a:chExt cx="4287110" cy="3043500"/>
          </a:xfrm>
        </p:grpSpPr>
        <p:grpSp>
          <p:nvGrpSpPr>
            <p:cNvPr id="17" name="Group 16"/>
            <p:cNvGrpSpPr/>
            <p:nvPr/>
          </p:nvGrpSpPr>
          <p:grpSpPr>
            <a:xfrm>
              <a:off x="3203848" y="3501008"/>
              <a:ext cx="4287110" cy="3043500"/>
              <a:chOff x="3203848" y="3501008"/>
              <a:chExt cx="4287110" cy="30435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203848" y="3501008"/>
                <a:ext cx="2448272" cy="2520280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Pe</a:t>
                </a:r>
                <a:endParaRPr lang="en-US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139952" y="4315743"/>
                <a:ext cx="48763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μ</a:t>
                </a:r>
                <a:endParaRPr lang="en-US" sz="44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Arrow Connector 10"/>
              <p:cNvCxnSpPr>
                <a:stCxn id="9" idx="2"/>
              </p:cNvCxnSpPr>
              <p:nvPr/>
            </p:nvCxnSpPr>
            <p:spPr>
              <a:xfrm>
                <a:off x="4383769" y="5085184"/>
                <a:ext cx="0" cy="79208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4716016" y="4797152"/>
                <a:ext cx="792088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597258" y="6021288"/>
                <a:ext cx="17668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Lebesque</a:t>
                </a:r>
                <a:endParaRPr lang="en-US" sz="28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5724128" y="4509120"/>
                <a:ext cx="17668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Lebesque</a:t>
                </a:r>
                <a:endParaRPr lang="en-US" sz="2800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503855" y="3508446"/>
              <a:ext cx="17443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Permuton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6443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03" y="476672"/>
            <a:ext cx="8208921" cy="86967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4852" y="5046510"/>
            <a:ext cx="6913532" cy="183897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699792" y="1700808"/>
            <a:ext cx="4776346" cy="3043500"/>
            <a:chOff x="2714612" y="3501008"/>
            <a:chExt cx="4776346" cy="3043500"/>
          </a:xfrm>
        </p:grpSpPr>
        <p:grpSp>
          <p:nvGrpSpPr>
            <p:cNvPr id="39" name="Group 38"/>
            <p:cNvGrpSpPr/>
            <p:nvPr/>
          </p:nvGrpSpPr>
          <p:grpSpPr>
            <a:xfrm>
              <a:off x="2714612" y="4077072"/>
              <a:ext cx="2649476" cy="1800200"/>
              <a:chOff x="2714612" y="4077072"/>
              <a:chExt cx="2649476" cy="180020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3597258" y="5230841"/>
                <a:ext cx="108012" cy="1355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031940" y="4077072"/>
                <a:ext cx="108012" cy="1355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80012" y="4581128"/>
                <a:ext cx="108012" cy="1355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112060" y="5669668"/>
                <a:ext cx="108012" cy="135596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898926" y="422108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4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3466878" y="5354052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2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979046" y="5210036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1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546998" y="4777988"/>
                <a:ext cx="385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3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14612" y="4653136"/>
                <a:ext cx="48923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4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</a:t>
                </a:r>
                <a:endParaRPr lang="en-US" sz="4400" dirty="0">
                  <a:solidFill>
                    <a:srgbClr val="FF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3203848" y="3501008"/>
              <a:ext cx="4287110" cy="3043500"/>
              <a:chOff x="3203848" y="3501008"/>
              <a:chExt cx="4287110" cy="3043500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3203848" y="3501008"/>
                <a:ext cx="4287110" cy="3043500"/>
                <a:chOff x="3203848" y="3501008"/>
                <a:chExt cx="4287110" cy="3043500"/>
              </a:xfrm>
            </p:grpSpPr>
            <p:sp>
              <p:nvSpPr>
                <p:cNvPr id="53" name="Rectangle 52"/>
                <p:cNvSpPr/>
                <p:nvPr/>
              </p:nvSpPr>
              <p:spPr>
                <a:xfrm>
                  <a:off x="3203848" y="3501008"/>
                  <a:ext cx="2448272" cy="2520280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err="1"/>
                    <a:t>Pe</a:t>
                  </a:r>
                  <a:endParaRPr lang="en-US" dirty="0"/>
                </a:p>
              </p:txBody>
            </p:sp>
            <p:sp>
              <p:nvSpPr>
                <p:cNvPr id="54" name="TextBox 53"/>
                <p:cNvSpPr txBox="1"/>
                <p:nvPr/>
              </p:nvSpPr>
              <p:spPr>
                <a:xfrm>
                  <a:off x="4139952" y="4315743"/>
                  <a:ext cx="487634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4400" dirty="0">
                      <a:solidFill>
                        <a:srgbClr val="FF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μ</a:t>
                  </a:r>
                  <a:endParaRPr lang="en-US" sz="4400" dirty="0">
                    <a:solidFill>
                      <a:srgbClr val="FF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55" name="Straight Arrow Connector 54"/>
                <p:cNvCxnSpPr>
                  <a:stCxn id="54" idx="2"/>
                </p:cNvCxnSpPr>
                <p:nvPr/>
              </p:nvCxnSpPr>
              <p:spPr>
                <a:xfrm>
                  <a:off x="4383769" y="5085184"/>
                  <a:ext cx="0" cy="79208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4716016" y="4797152"/>
                  <a:ext cx="792088" cy="0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TextBox 56"/>
                <p:cNvSpPr txBox="1"/>
                <p:nvPr/>
              </p:nvSpPr>
              <p:spPr>
                <a:xfrm>
                  <a:off x="3597258" y="6021288"/>
                  <a:ext cx="17668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/>
                    <a:t>Lebesque</a:t>
                  </a:r>
                  <a:endParaRPr lang="en-US" sz="2800" dirty="0"/>
                </a:p>
              </p:txBody>
            </p:sp>
            <p:sp>
              <p:nvSpPr>
                <p:cNvPr id="58" name="TextBox 57"/>
                <p:cNvSpPr txBox="1"/>
                <p:nvPr/>
              </p:nvSpPr>
              <p:spPr>
                <a:xfrm>
                  <a:off x="5724128" y="4509120"/>
                  <a:ext cx="176683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/>
                    <a:t>Lebesque</a:t>
                  </a:r>
                  <a:endParaRPr lang="en-US" sz="2800" dirty="0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3503855" y="3508446"/>
                <a:ext cx="17443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Permuton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79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582" y="332656"/>
            <a:ext cx="8936837" cy="851993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576953"/>
            <a:ext cx="8576935" cy="141679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538096"/>
            <a:ext cx="7972330" cy="48039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562847"/>
            <a:ext cx="8445423" cy="175080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3233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93593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Further topics, III. </a:t>
            </a:r>
          </a:p>
          <a:p>
            <a:pPr lvl="0" algn="ctr"/>
            <a:r>
              <a:rPr lang="en-US" sz="4000" dirty="0" err="1">
                <a:solidFill>
                  <a:srgbClr val="3333CC"/>
                </a:solidFill>
                <a:latin typeface="Comic Sans MS" pitchFamily="66" charset="0"/>
              </a:rPr>
              <a:t>Theonic</a:t>
            </a:r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 Quasi-Randomness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245" y="4263122"/>
            <a:ext cx="878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work in progress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259" y="548680"/>
            <a:ext cx="8834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Existence and uniqueness of </a:t>
            </a:r>
            <a:r>
              <a:rPr lang="en-US" sz="3200" dirty="0" err="1"/>
              <a:t>permutons</a:t>
            </a:r>
            <a:r>
              <a:rPr lang="en-US" sz="3200" dirty="0"/>
              <a:t> can be easily retrieved from this </a:t>
            </a:r>
            <a:r>
              <a:rPr lang="en-US" sz="3200" dirty="0" err="1"/>
              <a:t>cryptomorphism</a:t>
            </a:r>
            <a:r>
              <a:rPr lang="en-US" sz="32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465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67744" y="332656"/>
            <a:ext cx="48910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>
                <a:solidFill>
                  <a:srgbClr val="3333CC"/>
                </a:solidFill>
              </a:rPr>
              <a:t>Conversion formulas</a:t>
            </a:r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3" y="1651873"/>
            <a:ext cx="3023454" cy="98766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5508" y="3250865"/>
            <a:ext cx="6788084" cy="107897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865" y="4941168"/>
            <a:ext cx="8621371" cy="90500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629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591" y="473609"/>
            <a:ext cx="8382818" cy="91191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591" y="1859134"/>
            <a:ext cx="8167433" cy="266665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0591" y="4999398"/>
            <a:ext cx="756008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3333CC"/>
                </a:solidFill>
              </a:rPr>
              <a:t>Compactness </a:t>
            </a:r>
            <a:r>
              <a:rPr lang="en-US" sz="2800" dirty="0"/>
              <a:t>is fundamental but very easy to </a:t>
            </a:r>
          </a:p>
          <a:p>
            <a:r>
              <a:rPr lang="en-US" sz="2800" dirty="0"/>
              <a:t>prove. As a consequence,  there are </a:t>
            </a:r>
            <a:r>
              <a:rPr lang="en-US" sz="2800" dirty="0">
                <a:solidFill>
                  <a:srgbClr val="3333CC"/>
                </a:solidFill>
              </a:rPr>
              <a:t>many</a:t>
            </a:r>
            <a:r>
              <a:rPr lang="en-US" sz="2800" dirty="0"/>
              <a:t> </a:t>
            </a:r>
          </a:p>
          <a:p>
            <a:r>
              <a:rPr lang="en-US" sz="2800" dirty="0"/>
              <a:t>convergent sequences.</a:t>
            </a:r>
          </a:p>
        </p:txBody>
      </p:sp>
    </p:spTree>
    <p:extLst>
      <p:ext uri="{BB962C8B-B14F-4D97-AF65-F5344CB8AC3E}">
        <p14:creationId xmlns:p14="http://schemas.microsoft.com/office/powerpoint/2010/main" val="415836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451" y="340969"/>
            <a:ext cx="8872327" cy="4682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335" y="1618491"/>
            <a:ext cx="7301588" cy="117509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87335" y="3368692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Easy direction</a:t>
            </a:r>
            <a:r>
              <a:rPr lang="en-US" sz="2800" dirty="0"/>
              <a:t>: </a:t>
            </a:r>
            <a:r>
              <a:rPr lang="en-US" sz="2800" dirty="0" err="1"/>
              <a:t>graphons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 convergent sequences: </a:t>
            </a:r>
            <a:r>
              <a:rPr lang="en-US" sz="2800" dirty="0">
                <a:solidFill>
                  <a:srgbClr val="3333CC"/>
                </a:solidFill>
                <a:sym typeface="Wingdings" pitchFamily="2" charset="2"/>
              </a:rPr>
              <a:t>sampling</a:t>
            </a:r>
            <a:r>
              <a:rPr lang="en-US" sz="2800" dirty="0">
                <a:sym typeface="Wingdings" pitchFamily="2" charset="2"/>
              </a:rPr>
              <a:t>.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335" y="4897902"/>
            <a:ext cx="87868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Hard direction</a:t>
            </a:r>
            <a:r>
              <a:rPr lang="en-US" sz="2800" dirty="0"/>
              <a:t>: convergent sequences </a:t>
            </a:r>
            <a:r>
              <a:rPr lang="en-US" sz="2800" dirty="0">
                <a:sym typeface="Wingdings" pitchFamily="2" charset="2"/>
              </a:rPr>
              <a:t> </a:t>
            </a:r>
            <a:r>
              <a:rPr lang="en-US" sz="2800" dirty="0" err="1">
                <a:sym typeface="Wingdings" pitchFamily="2" charset="2"/>
              </a:rPr>
              <a:t>graphons</a:t>
            </a:r>
            <a:r>
              <a:rPr lang="en-US" sz="2800" dirty="0">
                <a:sym typeface="Wingdings" pitchFamily="2" charset="2"/>
              </a:rPr>
              <a:t>.</a:t>
            </a:r>
          </a:p>
          <a:p>
            <a:r>
              <a:rPr lang="en-US" sz="2800" dirty="0">
                <a:sym typeface="Wingdings" pitchFamily="2" charset="2"/>
              </a:rPr>
              <a:t>The original proof in </a:t>
            </a:r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Lov</a:t>
            </a:r>
            <a:r>
              <a:rPr lang="el-GR" sz="2800" dirty="0">
                <a:solidFill>
                  <a:srgbClr val="996633"/>
                </a:solidFill>
              </a:rPr>
              <a:t>á</a:t>
            </a:r>
            <a:r>
              <a:rPr lang="en-US" sz="2800" dirty="0" err="1">
                <a:solidFill>
                  <a:srgbClr val="996633"/>
                </a:solidFill>
              </a:rPr>
              <a:t>sz</a:t>
            </a:r>
            <a:r>
              <a:rPr lang="en-US" sz="2800" dirty="0">
                <a:solidFill>
                  <a:srgbClr val="996633"/>
                </a:solidFill>
              </a:rPr>
              <a:t> </a:t>
            </a:r>
            <a:r>
              <a:rPr lang="en-US" sz="2800" dirty="0" err="1">
                <a:solidFill>
                  <a:srgbClr val="996633"/>
                </a:solidFill>
              </a:rPr>
              <a:t>B.Szegedy</a:t>
            </a:r>
            <a:r>
              <a:rPr lang="en-US" sz="2800" dirty="0">
                <a:solidFill>
                  <a:srgbClr val="996633"/>
                </a:solidFill>
              </a:rPr>
              <a:t> 06] </a:t>
            </a:r>
            <a:r>
              <a:rPr lang="en-US" sz="2800" dirty="0"/>
              <a:t>used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olidFill>
                  <a:srgbClr val="3333CC"/>
                </a:solidFill>
                <a:sym typeface="Wingdings" pitchFamily="2" charset="2"/>
              </a:rPr>
              <a:t>Szemeredi’s</a:t>
            </a:r>
            <a:r>
              <a:rPr lang="en-US" sz="2800" dirty="0">
                <a:solidFill>
                  <a:srgbClr val="3333CC"/>
                </a:solidFill>
                <a:sym typeface="Wingdings" pitchFamily="2" charset="2"/>
              </a:rPr>
              <a:t> Regularity Lemma</a:t>
            </a:r>
            <a:r>
              <a:rPr lang="en-US" sz="2800" dirty="0">
                <a:sym typeface="Wingdings" pitchFamily="2" charset="2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3920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35547" y="459398"/>
            <a:ext cx="687290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Uniqueness</a:t>
            </a:r>
          </a:p>
          <a:p>
            <a:pPr algn="ctr"/>
            <a:r>
              <a:rPr lang="en-US" sz="2800" dirty="0">
                <a:solidFill>
                  <a:srgbClr val="996633"/>
                </a:solidFill>
              </a:rPr>
              <a:t>[</a:t>
            </a:r>
            <a:r>
              <a:rPr lang="en-US" sz="2800" dirty="0" err="1">
                <a:solidFill>
                  <a:srgbClr val="996633"/>
                </a:solidFill>
              </a:rPr>
              <a:t>Borgs</a:t>
            </a:r>
            <a:r>
              <a:rPr lang="en-US" sz="2800" dirty="0">
                <a:solidFill>
                  <a:srgbClr val="996633"/>
                </a:solidFill>
              </a:rPr>
              <a:t> </a:t>
            </a:r>
            <a:r>
              <a:rPr lang="en-US" sz="2800" dirty="0" err="1">
                <a:solidFill>
                  <a:srgbClr val="996633"/>
                </a:solidFill>
              </a:rPr>
              <a:t>Chayes</a:t>
            </a:r>
            <a:r>
              <a:rPr lang="en-US" sz="2800" dirty="0">
                <a:solidFill>
                  <a:srgbClr val="996633"/>
                </a:solidFill>
              </a:rPr>
              <a:t> </a:t>
            </a:r>
            <a:r>
              <a:rPr lang="en-US" sz="2800" dirty="0" err="1">
                <a:solidFill>
                  <a:srgbClr val="996633"/>
                </a:solidFill>
              </a:rPr>
              <a:t>Lov</a:t>
            </a:r>
            <a:r>
              <a:rPr lang="el-GR" sz="2800" dirty="0">
                <a:solidFill>
                  <a:srgbClr val="996633"/>
                </a:solidFill>
              </a:rPr>
              <a:t>á</a:t>
            </a:r>
            <a:r>
              <a:rPr lang="en-US" sz="2800" dirty="0" err="1">
                <a:solidFill>
                  <a:srgbClr val="996633"/>
                </a:solidFill>
              </a:rPr>
              <a:t>sz</a:t>
            </a:r>
            <a:r>
              <a:rPr lang="en-US" sz="2800" dirty="0">
                <a:solidFill>
                  <a:srgbClr val="996633"/>
                </a:solidFill>
              </a:rPr>
              <a:t> 08]</a:t>
            </a:r>
            <a:endParaRPr lang="en-US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605" y="2970615"/>
            <a:ext cx="8364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9CC00"/>
                </a:solidFill>
              </a:rPr>
              <a:t>Theorem</a:t>
            </a:r>
            <a:r>
              <a:rPr lang="en-US" sz="2800" dirty="0"/>
              <a:t>. Every </a:t>
            </a:r>
            <a:r>
              <a:rPr lang="en-US" sz="2800" dirty="0" err="1"/>
              <a:t>graphon</a:t>
            </a:r>
            <a:r>
              <a:rPr lang="en-US" sz="2800" dirty="0"/>
              <a:t> </a:t>
            </a:r>
            <a:r>
              <a:rPr lang="en-US" sz="2800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800" dirty="0"/>
              <a:t> is uniquely determined </a:t>
            </a:r>
          </a:p>
          <a:p>
            <a:r>
              <a:rPr lang="en-US" sz="2800" dirty="0"/>
              <a:t>by </a:t>
            </a:r>
            <a:r>
              <a:rPr lang="el-GR" sz="28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800" i="1" baseline="-2500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 </a:t>
            </a:r>
            <a:r>
              <a:rPr lang="en-US" sz="2800" dirty="0">
                <a:latin typeface="+mn-lt"/>
                <a:cs typeface="Times New Roman" pitchFamily="18" charset="0"/>
              </a:rPr>
              <a:t>up</a:t>
            </a:r>
            <a:r>
              <a:rPr lang="en-US" sz="2800" dirty="0"/>
              <a:t> to a measure-preserving isomorphism. </a:t>
            </a:r>
            <a:endParaRPr lang="en-US" sz="2800" i="1" baseline="-250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8175" y="2057569"/>
            <a:ext cx="7227650" cy="45364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199065" y="4384120"/>
            <a:ext cx="2745870" cy="2014483"/>
            <a:chOff x="2618218" y="4438853"/>
            <a:chExt cx="2745870" cy="2014483"/>
          </a:xfrm>
        </p:grpSpPr>
        <p:sp>
          <p:nvSpPr>
            <p:cNvPr id="10" name="TextBox 9"/>
            <p:cNvSpPr txBox="1"/>
            <p:nvPr/>
          </p:nvSpPr>
          <p:spPr>
            <a:xfrm>
              <a:off x="2618218" y="4438853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3600" baseline="-250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3600" baseline="-25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0813" y="4438853"/>
              <a:ext cx="72327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r>
                <a:rPr lang="en-US" sz="3600" baseline="-25000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3600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07904" y="5807005"/>
              <a:ext cx="569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i="1" dirty="0">
                  <a:solidFill>
                    <a:srgbClr val="FF00FF"/>
                  </a:solidFill>
                  <a:latin typeface="Times New Roman" pitchFamily="18" charset="0"/>
                  <a:cs typeface="Times New Roman" pitchFamily="18" charset="0"/>
                </a:rPr>
                <a:t>W</a:t>
              </a:r>
              <a:endParaRPr lang="en-US" sz="3600" baseline="-25000" dirty="0"/>
            </a:p>
          </p:txBody>
        </p:sp>
        <p:cxnSp>
          <p:nvCxnSpPr>
            <p:cNvPr id="15" name="Straight Arrow Connector 14"/>
            <p:cNvCxnSpPr>
              <a:stCxn id="10" idx="2"/>
            </p:cNvCxnSpPr>
            <p:nvPr/>
          </p:nvCxnSpPr>
          <p:spPr>
            <a:xfrm>
              <a:off x="2979856" y="5085184"/>
              <a:ext cx="944072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H="1">
              <a:off x="4072880" y="5085184"/>
              <a:ext cx="931168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232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70626" y="363188"/>
            <a:ext cx="67677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3333CC"/>
                </a:solidFill>
                <a:latin typeface="Comic Sans MS" pitchFamily="66" charset="0"/>
              </a:rPr>
              <a:t>Flag algebras (graphs  only)</a:t>
            </a:r>
          </a:p>
          <a:p>
            <a:pPr lvl="0" algn="ctr"/>
            <a:r>
              <a:rPr lang="en-US" sz="2800" dirty="0">
                <a:solidFill>
                  <a:srgbClr val="996633"/>
                </a:solidFill>
              </a:rPr>
              <a:t>[R 07]</a:t>
            </a:r>
            <a:endParaRPr lang="en-US" sz="4000" dirty="0">
              <a:solidFill>
                <a:srgbClr val="3333CC"/>
              </a:solidFill>
              <a:latin typeface="Comic Sans MS" pitchFamily="66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489" y="1865149"/>
            <a:ext cx="8121315" cy="131283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11987" y="3541227"/>
            <a:ext cx="8485015" cy="1882513"/>
            <a:chOff x="411987" y="3541227"/>
            <a:chExt cx="8485015" cy="1882513"/>
          </a:xfrm>
        </p:grpSpPr>
        <p:pic>
          <p:nvPicPr>
            <p:cNvPr id="13" name="Picture 12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3185" y="3541227"/>
              <a:ext cx="8022619" cy="565218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pattFill prst="pct5">
                    <a:fgClr>
                      <a:srgbClr val="FFFFFF">
                        <a:alpha val="0"/>
                      </a:srgbClr>
                    </a:fgClr>
                    <a:bgClr>
                      <a:srgbClr val="FFFFFF">
                        <a:alpha val="0"/>
                      </a:srgbClr>
                    </a:bgClr>
                  </a:patt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11987" y="4469633"/>
              <a:ext cx="8485015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Flag algebras in a nutshell: by-passing all geometry </a:t>
              </a:r>
            </a:p>
            <a:p>
              <a:r>
                <a:rPr lang="en-US" sz="2800" dirty="0"/>
                <a:t>(that is the middle term above).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21199" y="5786928"/>
            <a:ext cx="2066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Why???</a:t>
            </a:r>
          </a:p>
        </p:txBody>
      </p:sp>
    </p:spTree>
    <p:extLst>
      <p:ext uri="{BB962C8B-B14F-4D97-AF65-F5344CB8AC3E}">
        <p14:creationId xmlns:p14="http://schemas.microsoft.com/office/powerpoint/2010/main" val="14907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500896"/>
            <a:ext cx="80684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Concrete computations with applications in extremal combinatorics, semi-definite programming.</a:t>
            </a:r>
          </a:p>
          <a:p>
            <a:pPr marL="514350" indent="-514350">
              <a:buFont typeface="+mj-lt"/>
              <a:buAutoNum type="arabicPeriod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3333CC"/>
                </a:solidFill>
              </a:rPr>
              <a:t>Uniform treatment of more complicated objects.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3679448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Graphon</a:t>
            </a:r>
            <a:r>
              <a:rPr lang="en-US" sz="2800" dirty="0"/>
              <a:t> extensions for which the geometric theory </a:t>
            </a:r>
            <a:r>
              <a:rPr lang="en-US" sz="2800" dirty="0">
                <a:solidFill>
                  <a:srgbClr val="FF0000"/>
                </a:solidFill>
              </a:rPr>
              <a:t>(-</a:t>
            </a:r>
            <a:r>
              <a:rPr lang="en-US" sz="2800" dirty="0" err="1">
                <a:solidFill>
                  <a:srgbClr val="FF0000"/>
                </a:solidFill>
              </a:rPr>
              <a:t>ons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r>
              <a:rPr lang="en-US" sz="2800" dirty="0"/>
              <a:t> is available (from </a:t>
            </a:r>
            <a:r>
              <a:rPr lang="en-US" sz="2800" dirty="0" err="1"/>
              <a:t>Lovász’s</a:t>
            </a:r>
            <a:r>
              <a:rPr lang="en-US" sz="2800" dirty="0"/>
              <a:t> book and beyond): </a:t>
            </a:r>
            <a:r>
              <a:rPr lang="en-US" sz="2800" dirty="0" err="1">
                <a:solidFill>
                  <a:srgbClr val="3333CC"/>
                </a:solidFill>
              </a:rPr>
              <a:t>hypergraphons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3333CC"/>
                </a:solidFill>
              </a:rPr>
              <a:t>digraphons</a:t>
            </a:r>
            <a:r>
              <a:rPr lang="en-US" sz="2800" dirty="0"/>
              <a:t> (and </a:t>
            </a:r>
            <a:r>
              <a:rPr lang="en-US" sz="2800" dirty="0" err="1">
                <a:solidFill>
                  <a:srgbClr val="3333CC"/>
                </a:solidFill>
              </a:rPr>
              <a:t>tournamons</a:t>
            </a:r>
            <a:r>
              <a:rPr lang="en-US" sz="2800" dirty="0"/>
              <a:t>), edge-colored </a:t>
            </a:r>
            <a:r>
              <a:rPr lang="en-US" sz="2800" dirty="0" err="1"/>
              <a:t>graphons</a:t>
            </a:r>
            <a:r>
              <a:rPr lang="en-US" sz="2800" dirty="0"/>
              <a:t>,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3333CC"/>
                </a:solidFill>
              </a:rPr>
              <a:t>permutons</a:t>
            </a:r>
            <a:r>
              <a:rPr lang="en-US" sz="2800" dirty="0"/>
              <a:t>, </a:t>
            </a:r>
            <a:r>
              <a:rPr lang="en-US" sz="2800" dirty="0" err="1">
                <a:solidFill>
                  <a:srgbClr val="3333CC"/>
                </a:solidFill>
              </a:rPr>
              <a:t>posetons</a:t>
            </a:r>
            <a:r>
              <a:rPr lang="en-US" sz="2800" dirty="0"/>
              <a:t>, limits of interval graphs, limits of sets in linear spaces…  you name it. </a:t>
            </a:r>
          </a:p>
        </p:txBody>
      </p:sp>
    </p:spTree>
    <p:extLst>
      <p:ext uri="{BB962C8B-B14F-4D97-AF65-F5344CB8AC3E}">
        <p14:creationId xmlns:p14="http://schemas.microsoft.com/office/powerpoint/2010/main" val="18174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DMINISTRATOR@PGOKLOPSBCWYY577" val="3426"/>
  <p:tag name="DEFAULTDISPLAYSOURCE" val="\documentclass{slides}&#10;\usepackage{color}&#10;\newcommand{\home}{c:/work/cache/}&#10;\usepackage{\home myslides}&#10;\usepackage{amsfonts}&#10;\usepackage{amsmath}&#10;\usepackage{stmaryrd}&#10;\input{\home razb}&#10;\begin{document}&#10;&#10;\end{document}"/>
  <p:tag name="EMBEDFONTS" val="1"/>
  <p:tag name="FIRSTALEXANDER@OHBWNNNFUVWZY5H8" val="4272"/>
  <p:tag name="FIRSTRAZBO@EFDWJPOFUVW6Y5LI" val="70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 \m{\{\phi(H)\}} can be obtained from a convergent sequence &#10;if and only if it \m{\phi(H) = p(H,W)} for a graphon  \m{W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8543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phi_W = \{\phi_W(H)\},\ \phi_W(H) =p(H,W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1"/>
  <p:tag name="PICTUREFILESIZE" val="245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The set  of densities \m{\phi_W} can be ``arranged'' as an&#10;\blue{algebra} homomorphism into the reals with certain positivity conditions:&#10;\m{\phi_W\in\Hom^+(\mathcal A, \mathbb R)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6"/>
  <p:tag name="PICTUREFILESIZE" val="1013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box{\red{Converging sequences = graphons =&#10; \m{\Hom^+(\mathcal A, \mathbb R)}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21"/>
  <p:tag name="PICTUREFILESIZE" val="4216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\mathcal L} is a finite (or at least locally finite) set of predicate &#10;symbols, \m{\mathcal L = \{P_1,\ldots,P_n\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593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T} is an \red{universal} first-order theory in the language &#10;\m{\mathcal L}: no function symbols and no essential quantifier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7939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blue{Every} subset of vertices in a model \m{M} (of \m{T}) defines an&#10;{\em induced sub-model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5920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T} is a basic theory (say, \m{T_{\text{Graph}}}).&#10;\vspace{-0.5cm}&#10;\begin{enumerate}&#10;\item \m{T^c\df T\cup T_{c-\text{Coloring}}} -- models of \m{T} colored in&#10;\m{c} distinguishable colors. Applications in &#10;\blue{quasi-randomness}.&#10;\vspace{-0.5cm}&#10;\item \m{T\cup T_{\text{EqRel}}} -- models colored in an&#10;unspecified number of indistinguishable colors.&#10;\vspace{-0.5cm}&#10;\item \m{T\cup T_{\text{LinOrder}}} -- linearly ordered models = &#10;labelled models. \blue{Finite model theory}. &#10;\end{enumerate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27706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T_{\text{LinOrder}} \cup T_{\text{LinOrder}}} = two total orders&#10;on the same ground set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4973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of{\begin{matrix}1 &amp; 2 &amp; 3&amp; 4 &amp; 5\\ 3 &amp; 4 &amp; 5 &amp; 2 &amp; 1 \end{matrix}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6"/>
  <p:tag name="PICTUREFILESIZE" val="196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W(x,y)=W(y,x)\in [0,1]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51"/>
  <p:tag name="PICTUREFILESIZE" val="1729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I: T_1\leadsto T_2} -- every predicate symbol of \m{\mathcal L_1}&#10;is given a meaning (by an open formula) in the language of &#10;\m{\mathcal L_2} so that axioms become theorem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1097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Example:} adding axioms. \m{T_{\text{Digraphs}}\leadsto &#10;T_{\text{Tournaments}}}.  \m{T_{\text{Order}}\leadsto &#10;T_{\text{LinOrder}}}.  \m{T_{\text{Graphs}}\leadsto &#10;T_{\text{TriangleFreeGraphs}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10"/>
  <p:tag name="PICTUREFILESIZE" val="7130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Example:} structure erasing. \m{T_1\leadsto T_1\cup T_2}.&#10;\m{T_{\text{Graphs}}\leadsto T_{\text{Digraphs}}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5150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T_{\text{Graphs}}} and \m{T_{\text{Tournaments}}} are very&#10;different but..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4"/>
  <p:tag name="PICTUREFILESIZE" val="324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stackedbox{\red{Everything in this talk behaves well (functorially)}\\ &#10; \red{ with respect&#10;to open interpretations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8"/>
  <p:tag name="PICTUREFILESIZE" val="3952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T_{\text{Graphs}}\cup T_{\text{LinOrder}}} and &#10;\m{T_{\text{Tournaments}}\cup T_{\text{LinOrder}}} are isomorphic&#10;(implicitly used in \cite{Chung Graham Wilson 89})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8600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k(P)} is the artity (the number of arguments) of \m{P}. A \m{P}-on is simply a&#10;\m{k}-hypergraphon \cite{Elek Szegedy 12} without symmetry assumptions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0084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V} a finite set. \m{r(V)} is the collection of \blue{non-empty} &#10;sub-\red{sets} of \m{V}. \m{\Omega} is a ``nice'' (Borel sets of a &#10;Polish space, atomless measure) probability space.&#10;\dm{\mathcal E_V\df \Omega^{r(V)}}&#10;\m{\mathcal E_k \df \mathcal E_{[k]}} etc. \\&#10;A {\em \m{P}-on} is a measurable subset \m{\mathcal N_{P}&#10;\subseteq \mathcal E_{k(P)}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2084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k=2}: the same as digraphons \cite{Diaconis Janson 08}. &#10;\dm{x\in\mathcal E_2;\ x=(x_{\{1\}}, x_{\{2\}},\red{x_ {\{1,2\}}})}&#10;\vspace{-1cm}&#10;\dm{W(x,y) = \lambda(\set{z}{(x,y,z)\in \mathcal N_P}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2197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k=3}: where the fun begins.&#10;\dm{x\in\mathcal E_3;\ x=(x_{\{1\}}, x_{\{2\}}, x_{\{3\}}, \red{x_{\{1,2\}}},&#10;  \red{x_{\{1,3\}}},  \red{x_{\{2,3\}}},  x_{\{1,2,3\}} 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50"/>
  <p:tag name="PICTUREFILESIZE" val="7607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t_{\rm hom}(H,G) = \frac{|{\rm Hom}(H,G)|}{|V(G)|^{|V(H)|}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41"/>
  <p:tag name="PICTUREFILESIZE" val="279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\mathcal L= \langle P_1,P_2,\ldots, P_n\rangle}&#10;\vspace{-1cm}&#10;\dm{\mathcal N_{\mathcal L} =  \langle \mathcal N_1,\ldots, &#10;\mathcal N_n&#10;\rangle,}&#10;where \m{\mathcal N_i}s are \m{P_i}-ons on the same ground set. \blue{No restrictions &#10;imposed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4"/>
  <p:tag name="PICTUREFILESIZE" val="1093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F(x_1,\ldots,x_n)} an \blue{open} formula, \m{\mathcal N} an &#10;Euclidean structure. Want to define&#10;\dm{T(F,\mathcal N)\subseteq \mathcal E_n}&#10;(\m{T} stands for ``truth'')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1086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Decision \# 1:} Ignore the diagonal!&#10;\dm{\mathcal D_n\df \set{x\in \mathcal E_n}{\exists(i\neq j)(&#10;x_{\{i\}} = x_{\{j\}})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15"/>
  <p:tag name="PICTUREFILESIZE" val="654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Example:} The (non-canonical) theory of graphs with loops. &#10;Isomorphic to &#10;\dm{T_{\text{SimpleGraphs}}\ \cup\ T_{\text{UnaryPredicate}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5"/>
  <p:tag name="PICTUREFILESIZE" val="9134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,amssymb}&#10;\usepackage{amsmath}&#10;\usepackage{stmaryrd}&#10;\input{\home razb}&#10;\begin{document}&#10;\dm{\alpha: V\rightarrowtail W\ (V=[k], W=[n])}&#10;\vspace{-1.5cm}&#10;\dm{\alpha:r(V)\rightarrowtail r(W)}&#10;\vspace{-1.5cm}&#10;\dm{\alpha^\ast: \mathcal E_n\to\mathcal E_k}&#10;\vspace{-1.5cm}&#10;\dm{T(P(x_{\alpha_1},\ldots,x_{\alpha_k}), \mathcal N) = &#10;(\alpha^\ast)^{-1}(\mathcal N_P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58"/>
  <p:tag name="PICTUREFILESIZE" val="8835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Decision \# 2.} \m{A(x_1,\ldots,x_n)} is an axiom of \m{T}.&#10;Two sensible options:&#10;\vspace{-1cm}&#10;\begin{enumerate}&#10;\item \m{\lambda(T(A,\mathcal N))=1}\ ({\em weak theons}).&#10;\vspace{-1cm}&#10;\item \m{T(A,\mathcal N)\supseteq \mathcal E_n\setminus &#10;\mathcal D_n}\ ({\em strong theons}).&#10;\end{enumerate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1350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Now we have all the normal stuff: \m{T(F(x_1,\ldots,x_n),\mathcal N)},&#10; \m{t_{\text{ind}}(M,\mathcal N)}, \m{p(M,\mathcal N)},&#10;\m{ \phi_{\mathcal N}\in\Hom(\mathcal A[T], \mathbb R)} etc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34"/>
  <p:tag name="PICTUREFILESIZE" val="761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Analogy: removal lemma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67"/>
  <p:tag name="PICTUREFILESIZE" val="177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begin{enumerate}&#10;\item \m{f=(f_1,\ldots,f_n)}; \m{f_d\function{\mathcal E_d}{\Omega\ (=\mathcal E_1)}} -- &#10;symmetric measure-preserving on the highest-order arguments.&#10;``Responsible'' for predicate symbols of arity \m{d}, mutually &#10;unrelated. &#10;\vspace{-2cm}&#10;\item Their ``blend'' \m{\widehat f = (\widehat f_1,\ldots, &#10;\widehat f_n)};  \m{\widehat f_d\function{\mathcal  E_d}{\mathcal E_d}} defined&#10;as&#10;\dm{\widehat f_d(x)_A\df f_{|A|}(\alpha_A^\ast(x))}&#10;\end{enumerate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3"/>
  <p:tag name="PICTUREFILESIZE" val="21983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Decision \# 2.} \m{\phi(x_1,\ldots,x_n)} is an axiom of \m{T}.&#10;Two sensible options:&#10;\vspace{-1cm}&#10;\begin{enumerate}&#10;\item \m{\lambda(T(\phi,\mathcal N))=1}\ ({\em weak theon}).&#10;\vspace{-1cm}&#10;\item \m{T(\phi,\mathcal N)\supseteq \mathcal E_n\setminus &#10;\mathcal D_n}\ ({\em strong theon}).&#10;\end{enumerate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13511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c_H\df \frac{|V(H)|!}{|\text{Aut}(H)|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2005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Theorem.} For any weak \m{T}-on \m{\mathcal N} there &#10;exists a strong \m{T}-on \m{\mathcal N'} such that &#10;\dm{\lambda(\mathcal N_P\triangle \mathcal N'_P)=0}&#10;for any \m{P\in\mathcal L}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10814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Assume w.l.o.g. that \m{\Omega = (0,1)} and consider an individual&#10;\m{P}-on \m{\mathcal N_P\subseteq \mathcal E_k =  (0,1)^{r(k)}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6337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Lebesque's Density Theorem.} For almost all \m{x\in &#10;\mathcal E_k} the limit&#10;\dm{\lim_{r\to 0} \frac{\lambda(\mathcal &#10;N_P\cap B(x,r))}{\lambda(B(x,r))}}&#10;exists and is equal to either 0 or 1. \blue{Good} points vs. \blue{outliers}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15100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Remark.} \m{B(x,r)} is the ball in the &#10;\red{\m{\ell_\infty}}-norm (i.e., a \blue{cube}) so it interacts well with&#10;projections \m{\alpha^\ast\function{\mathcal E_n}{\mathcal E_k}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8633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Good points \m{x\in \mathcal E_k\setminus \mathcal D_k} are &#10;already classified in \m{\mathcal N_P'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4"/>
  <p:tag name="PICTUREFILESIZE" val="5143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For every outlier \m{x} we introduce a propositional variable &#10;\m{p_{P,x}} (continuously many but who cares) for the fact&#10;\m{x\in\mathcal N_P'}.&#10;\vspace{-0.5cm}&#10;&#10;``\m{\mathcal N_P'} is strong'' = a constraint satisfaction problem. 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3"/>
  <p:tag name="PICTUREFILESIZE" val="1444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Compactness principle}: a system of propositional constraints is satisfiable&#10;if and only if any finite subset is satisfiable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9"/>
  <p:tag name="PICTUREFILESIZE" val="8680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begin{enumerate}&#10;\item \blue{Horn} theories: every axiom has the form&#10;\dm{P_{i_1}(x)\land\ldots\land P_{i_s}(x)\Longrightarrow Q(x)}&#10;\noindent The recipe is simple: ban all outliers. Includes all &#10;\blue{positive}&#10;and \blue{negative} theories.&#10;\vspace{-1cm}&#10;\item \m{T_{\text{LinOrder}}}. Ad hoc argument.&#10;\end{enumerate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57"/>
  <p:tag name="PICTUREFILESIZE" val="15930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blue{Convergent sequences of permutations}: business as usual;&#10;\m{\sigma\in S_\ell,\ \tau\in S_n,\ n\gg\ell,\ p(\sigma,\tau)} etc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7940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Permutons \m{\Longleftrightarrow} convergent sequences of &#10;permutations  \m{\Longleftrightarrow} \m{T_{\text{LinOrder}}\cup&#10;T_{\text{LinOrder}}}-ons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600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t_{\text{inj}}(H,G) = \sum_{H'\supseteq H}(c_{H'}^{-1})p(H',G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02"/>
  <p:tag name="PICTUREFILESIZE" val="325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\Omega =[0,1]^2}. \m{\mu} is nice. \m{x,y,z\in\Omega}.&#10;\dm{(x,y,z)\in \mathcal N_{\leq_i} \equiv \pi_i(x)&lt;\pi_i(y)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376"/>
  <p:tag name="PICTUREFILESIZE" val="6859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(X, \mathcal A,\mu)} is a ``nice'' space. \m{(\mathcal N_{\leq_1},&#10;\mathcal N_{\leq_2})} a (weak) theon. 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72"/>
  <p:tag name="PICTUREFILESIZE" val="5052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green{Idea:} Arrange a (measurable) mapping\\ \m{s_{\mathcal N}&#10;\function X{[0,1]^2}} and take the pushforward measure &#10;\m{(s_{\mathcal N})_\ast\mu} as the desired permuton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6"/>
  <p:tag name="PICTUREFILESIZE" val="968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{s_{\mathcal N} = (s_{\mathcal N}^1, s_{\mathcal N}^2) }, &#10;where \m{s_{\mathcal N}^i} is determined by \m{\mathcal N_{\leq_i}}.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5"/>
  <p:tag name="PICTUREFILESIZE" val="3964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Likelihood estimation that a random point is to the left of \m{y\in X}:&#10;\dm{s_{\mathcal N}^i(y) = \mu^2\of{{\set{(x,z)\in\mathcal E_2}&#10;{(x,y,z)\in \mathcal N_{\leq_i}}}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963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p(H,G) = c_H\cdot \sum_{H'\supseteq H}(-1)^{|E(H)|-|E(H')|} t_{\text{inj}}(H',G)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7"/>
  <p:tag name="PICTUREFILESIZE" val="4534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dm{t_{\rm hom}(H,W)\df\ \int_{\Omega^n} \prod_{(i,j)\in E(H)}&#10;W(x_i,x_j)dx_1\ldots\ dx_n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87"/>
  <p:tag name="PICTUREFILESIZE" val="5375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input{\home razb}&#10;\begin{document}&#10;\green{Definition.} \m{G_1,\ldots,G_n,\ldots}   is a  {\em convergent&#10;sequence} of graphs if for every fixed graph \m{H},&#10;the limit  \dm{\phi(H)\df\lim_{n\rightarrow\infty} p(H,G_n)} exists. 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468"/>
  <p:tag name="PICTUREFILESIZE" val="1342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newcommand{\home}{c:/work/cache/}&#10;\usepackage{\home myslides}&#10;\usepackage{amsfonts}&#10;\usepackage{amsmath}&#10;\usepackage{stmaryrd}&#10;\input{\home razb}&#10;\begin{document}&#10;\mybox{\red{Graphons and converging sequences&#10;are cryptomorphic}}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569"/>
  <p:tag name="PICTUREFILESIZE" val="42188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800" dirty="0"/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32192</TotalTime>
  <Words>798</Words>
  <Application>Microsoft Macintosh PowerPoint</Application>
  <PresentationFormat>On-screen Show (4:3)</PresentationFormat>
  <Paragraphs>135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Comic Sans MS</vt:lpstr>
      <vt:lpstr>Times New Roman</vt:lpstr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Alexander Razborov</dc:creator>
  <cp:lastModifiedBy>Miller, Shannon</cp:lastModifiedBy>
  <cp:revision>528</cp:revision>
  <dcterms:created xsi:type="dcterms:W3CDTF">2006-11-27T19:02:55Z</dcterms:created>
  <dcterms:modified xsi:type="dcterms:W3CDTF">2020-03-30T18:34:44Z</dcterms:modified>
</cp:coreProperties>
</file>